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97" r:id="rId1"/>
    <p:sldMasterId id="2147484106" r:id="rId2"/>
  </p:sldMasterIdLst>
  <p:notesMasterIdLst>
    <p:notesMasterId r:id="rId26"/>
  </p:notesMasterIdLst>
  <p:handoutMasterIdLst>
    <p:handoutMasterId r:id="rId27"/>
  </p:handoutMasterIdLst>
  <p:sldIdLst>
    <p:sldId id="641" r:id="rId3"/>
    <p:sldId id="601" r:id="rId4"/>
    <p:sldId id="624" r:id="rId5"/>
    <p:sldId id="625" r:id="rId6"/>
    <p:sldId id="543" r:id="rId7"/>
    <p:sldId id="633" r:id="rId8"/>
    <p:sldId id="632" r:id="rId9"/>
    <p:sldId id="634" r:id="rId10"/>
    <p:sldId id="635" r:id="rId11"/>
    <p:sldId id="626" r:id="rId12"/>
    <p:sldId id="627" r:id="rId13"/>
    <p:sldId id="628" r:id="rId14"/>
    <p:sldId id="629" r:id="rId15"/>
    <p:sldId id="510" r:id="rId16"/>
    <p:sldId id="578" r:id="rId17"/>
    <p:sldId id="640" r:id="rId18"/>
    <p:sldId id="606" r:id="rId19"/>
    <p:sldId id="605" r:id="rId20"/>
    <p:sldId id="637" r:id="rId21"/>
    <p:sldId id="636" r:id="rId22"/>
    <p:sldId id="630" r:id="rId23"/>
    <p:sldId id="631" r:id="rId24"/>
    <p:sldId id="638" r:id="rId2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DD8EC6D9-7583-8548-A3CB-CAAF3271A410}">
          <p14:sldIdLst>
            <p14:sldId id="641"/>
            <p14:sldId id="601"/>
            <p14:sldId id="624"/>
          </p14:sldIdLst>
        </p14:section>
        <p14:section name="Introduction" id="{F4307F5D-1597-B140-890A-8B21C56A04DD}">
          <p14:sldIdLst>
            <p14:sldId id="625"/>
            <p14:sldId id="543"/>
            <p14:sldId id="633"/>
            <p14:sldId id="632"/>
            <p14:sldId id="634"/>
            <p14:sldId id="635"/>
            <p14:sldId id="626"/>
            <p14:sldId id="627"/>
            <p14:sldId id="628"/>
            <p14:sldId id="629"/>
            <p14:sldId id="510"/>
            <p14:sldId id="578"/>
            <p14:sldId id="640"/>
            <p14:sldId id="606"/>
            <p14:sldId id="605"/>
            <p14:sldId id="637"/>
            <p14:sldId id="636"/>
            <p14:sldId id="630"/>
            <p14:sldId id="631"/>
            <p14:sldId id="63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hiddenSlides="1" frameSlides="1"/>
  <p:clrMru>
    <a:srgbClr val="AA0000"/>
    <a:srgbClr val="000000"/>
    <a:srgbClr val="008774"/>
    <a:srgbClr val="4C4C4C"/>
    <a:srgbClr val="01A38F"/>
    <a:srgbClr val="1F2E38"/>
    <a:srgbClr val="5CA830"/>
    <a:srgbClr val="DFDFDF"/>
    <a:srgbClr val="2D73B9"/>
    <a:srgbClr val="6D40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6" autoAdjust="0"/>
    <p:restoredTop sz="69760" autoAdjust="0"/>
  </p:normalViewPr>
  <p:slideViewPr>
    <p:cSldViewPr snapToGrid="0" snapToObjects="1">
      <p:cViewPr varScale="1">
        <p:scale>
          <a:sx n="94" d="100"/>
          <a:sy n="94" d="100"/>
        </p:scale>
        <p:origin x="-1472" y="-96"/>
      </p:cViewPr>
      <p:guideLst>
        <p:guide orient="horz" pos="1620"/>
        <p:guide pos="2880"/>
      </p:guideLst>
    </p:cSldViewPr>
  </p:slideViewPr>
  <p:notesTextViewPr>
    <p:cViewPr>
      <p:scale>
        <a:sx n="95" d="100"/>
        <a:sy n="95" d="100"/>
      </p:scale>
      <p:origin x="0" y="0"/>
    </p:cViewPr>
  </p:notesTextViewPr>
  <p:sorterViewPr>
    <p:cViewPr>
      <p:scale>
        <a:sx n="68" d="100"/>
        <a:sy n="68" d="100"/>
      </p:scale>
      <p:origin x="0" y="256"/>
    </p:cViewPr>
  </p:sorterViewPr>
  <p:notesViewPr>
    <p:cSldViewPr snapToGrid="0" snapToObjects="1">
      <p:cViewPr varScale="1">
        <p:scale>
          <a:sx n="96" d="100"/>
          <a:sy n="96" d="100"/>
        </p:scale>
        <p:origin x="-4440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/>
          <a:lstStyle/>
          <a:p>
            <a:pPr lvl="0"/>
            <a:endParaRPr lang="en-US"/>
          </a:p>
        </c:rich>
      </c:tx>
      <c:layout/>
      <c:overlay val="1"/>
    </c:title>
    <c:autoTitleDeleted val="0"/>
    <c:plotArea>
      <c:layout>
        <c:manualLayout>
          <c:layoutTarget val="inner"/>
          <c:xMode val="edge"/>
          <c:yMode val="edge"/>
          <c:x val="0.220416"/>
          <c:y val="0.0646259"/>
          <c:w val="0.551274497581648"/>
          <c:h val="0.52888317531737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</c:strRef>
          </c:tx>
          <c:spPr>
            <a:solidFill>
              <a:srgbClr val="00AE9E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0"/>
            <c:bubble3D val="0"/>
            <c:spPr/>
          </c:dPt>
          <c:dPt>
            <c:idx val="1"/>
            <c:invertIfNegative val="0"/>
            <c:bubble3D val="0"/>
            <c:spPr/>
          </c:dPt>
          <c:dPt>
            <c:idx val="2"/>
            <c:invertIfNegative val="0"/>
            <c:bubble3D val="0"/>
            <c:spPr>
              <a:solidFill>
                <a:srgbClr val="008774"/>
              </a:solidFill>
              <a:ln w="12700" cap="flat">
                <a:noFill/>
                <a:miter lim="400000"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008774"/>
              </a:solidFill>
              <a:ln w="12700" cap="flat">
                <a:noFill/>
                <a:miter lim="400000"/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rgbClr val="008774"/>
              </a:solidFill>
              <a:ln w="12700" cap="flat">
                <a:noFill/>
                <a:miter lim="400000"/>
              </a:ln>
              <a:effectLst/>
            </c:spPr>
          </c:dPt>
          <c:cat>
            <c:strRef>
              <c:f>Sheet1!$B$1:$F$1</c:f>
              <c:strCache>
                <c:ptCount val="5"/>
                <c:pt idx="0">
                  <c:v>コーディング</c:v>
                </c:pt>
                <c:pt idx="1">
                  <c:v>ブレインストーミング </c:v>
                </c:pt>
                <c:pt idx="2">
                  <c:v>管理業務</c:v>
                </c:pt>
                <c:pt idx="3">
                  <c:v>環境管理</c:v>
                </c:pt>
                <c:pt idx="4">
                  <c:v>待機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12.65</c:v>
                </c:pt>
                <c:pt idx="1">
                  <c:v>8.2</c:v>
                </c:pt>
                <c:pt idx="2">
                  <c:v>8.7</c:v>
                </c:pt>
                <c:pt idx="3">
                  <c:v>3.19</c:v>
                </c:pt>
                <c:pt idx="4">
                  <c:v>6.6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-2037912232"/>
        <c:axId val="-2037408440"/>
      </c:barChart>
      <c:catAx>
        <c:axId val="-2037912232"/>
        <c:scaling>
          <c:orientation val="maxMin"/>
        </c:scaling>
        <c:delete val="1"/>
        <c:axPos val="l"/>
        <c:numFmt formatCode="General" sourceLinked="0"/>
        <c:majorTickMark val="none"/>
        <c:minorTickMark val="none"/>
        <c:tickLblPos val="nextTo"/>
        <c:crossAx val="-2037408440"/>
        <c:crosses val="autoZero"/>
        <c:auto val="1"/>
        <c:lblAlgn val="ctr"/>
        <c:lblOffset val="100"/>
        <c:noMultiLvlLbl val="1"/>
      </c:catAx>
      <c:valAx>
        <c:axId val="-2037408440"/>
        <c:scaling>
          <c:orientation val="minMax"/>
        </c:scaling>
        <c:delete val="0"/>
        <c:axPos val="t"/>
        <c:majorGridlines>
          <c:spPr>
            <a:ln w="12700" cap="flat">
              <a:solidFill>
                <a:srgbClr val="B3B3B3"/>
              </a:solidFill>
              <a:custDash>
                <a:ds d="200000" sp="200000"/>
              </a:custDash>
              <a:miter lim="400000"/>
            </a:ln>
          </c:spPr>
        </c:majorGridlines>
        <c:numFmt formatCode="General" sourceLinked="0"/>
        <c:majorTickMark val="none"/>
        <c:minorTickMark val="none"/>
        <c:tickLblPos val="high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 lvl="0">
              <a:defRPr sz="1800" b="0" i="0" u="none" strike="noStrike">
                <a:solidFill>
                  <a:srgbClr val="D9D9D9"/>
                </a:solidFill>
                <a:effectLst/>
                <a:latin typeface="Helvetica Light"/>
              </a:defRPr>
            </a:pPr>
            <a:endParaRPr lang="en-US"/>
          </a:p>
        </c:txPr>
        <c:crossAx val="-2037912232"/>
        <c:crosses val="autoZero"/>
        <c:crossBetween val="between"/>
        <c:majorUnit val="3.25"/>
        <c:minorUnit val="1.6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A6F38-38DF-DE40-AB66-462ED217F8DB}" type="datetimeFigureOut">
              <a:rPr lang="en-US" smtClean="0"/>
              <a:t>5/20/16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FB6B83-2671-7D4F-84D0-2C2B1277B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050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AF78E-2479-8240-A539-D96ACB7BCA91}" type="datetimeFigureOut">
              <a:rPr lang="en-US" smtClean="0"/>
              <a:t>5/20/16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EDBE90-FDBE-A44D-9062-5A5D1585D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9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BEDBE90-FDBE-A44D-9062-5A5D1585D5B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158">
              <a:defRPr/>
            </a:pPr>
            <a:r>
              <a:rPr lang="en-US" dirty="0"/>
              <a:t>Now, you might have seen some version of the story where several Silicon Valley companies are disrupting traditional industries and creating tremendous value. </a:t>
            </a:r>
          </a:p>
          <a:p>
            <a:pPr defTabSz="457158">
              <a:defRPr/>
            </a:pPr>
            <a:endParaRPr lang="en-US" dirty="0"/>
          </a:p>
          <a:p>
            <a:pPr defTabSz="457158">
              <a:defRPr/>
            </a:pPr>
            <a:r>
              <a:rPr lang="en-US" dirty="0" err="1"/>
              <a:t>Uber</a:t>
            </a:r>
            <a:r>
              <a:rPr lang="en-US" dirty="0"/>
              <a:t> has no cars, </a:t>
            </a:r>
            <a:r>
              <a:rPr lang="en-US" dirty="0" err="1"/>
              <a:t>AirBnB</a:t>
            </a:r>
            <a:r>
              <a:rPr lang="en-US" dirty="0"/>
              <a:t> owns no real estate,  Facebook doesn’t generate content and Amazon has no retail stores. This is all based on software. And that’s really a great 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9BEDBE90-FDBE-A44D-9062-5A5D1585D5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6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158">
              <a:defRPr/>
            </a:pPr>
            <a:r>
              <a:rPr lang="en-US" dirty="0"/>
              <a:t>However, we don’t hear as much about the as the massive enterprise revolution at play.</a:t>
            </a:r>
          </a:p>
          <a:p>
            <a:pPr defTabSz="457158">
              <a:defRPr/>
            </a:pPr>
            <a:endParaRPr lang="en-US" dirty="0"/>
          </a:p>
          <a:p>
            <a:pPr defTabSz="457158">
              <a:defRPr/>
            </a:pPr>
            <a:r>
              <a:rPr lang="en-US" dirty="0"/>
              <a:t>These are brick and mortar, solid revenue generating, dividend paying companies that are all adopting Pivotal Cloud Foundry and changing the way they build and deploy software.</a:t>
            </a:r>
          </a:p>
          <a:p>
            <a:pPr defTabSz="457158">
              <a:defRPr/>
            </a:pPr>
            <a:endParaRPr lang="en-US" dirty="0"/>
          </a:p>
          <a:p>
            <a:pPr defTabSz="457158">
              <a:defRPr/>
            </a:pPr>
            <a:endParaRPr lang="en-US" dirty="0"/>
          </a:p>
          <a:p>
            <a:pPr defTabSz="457158">
              <a:defRPr/>
            </a:pPr>
            <a:endParaRPr lang="en-US" dirty="0"/>
          </a:p>
          <a:p>
            <a:pPr defTabSz="457158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9BEDBE90-FDBE-A44D-9062-5A5D1585D5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27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158">
              <a:defRPr/>
            </a:pPr>
            <a:r>
              <a:rPr lang="en-US" dirty="0"/>
              <a:t>Speak to each of the companies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9BEDBE90-FDBE-A44D-9062-5A5D1585D5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898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is changing industries but software itself is changing.  You hear a lot about buzz-words and new technologies coming to play with ideas such as Microservices, DevOps, Continuous Delivery and of Containerization of workloads made popular by </a:t>
            </a:r>
            <a:r>
              <a:rPr lang="en-US" dirty="0" err="1"/>
              <a:t>Docker</a:t>
            </a:r>
            <a:endParaRPr lang="en-US" dirty="0"/>
          </a:p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9BEDBE90-FDBE-A44D-9062-5A5D1585D5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76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Speak to 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978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en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6168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06550" y="685800"/>
            <a:ext cx="3702050" cy="2082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/>
          <a:lstStyle/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dk1"/>
                </a:solidFill>
              </a:rPr>
              <a:t>Inverse Conway </a:t>
            </a:r>
            <a:r>
              <a:rPr lang="en-US" sz="1100" dirty="0" smtClean="0">
                <a:solidFill>
                  <a:srgbClr val="FFFFFF"/>
                </a:solidFill>
              </a:rPr>
              <a:t>Maneuver coined by </a:t>
            </a:r>
            <a:r>
              <a:rPr lang="en-US" sz="1100" dirty="0" err="1" smtClean="0">
                <a:solidFill>
                  <a:srgbClr val="FFFFFF"/>
                </a:solidFill>
              </a:rPr>
              <a:t>Thoughtworks</a:t>
            </a:r>
            <a:r>
              <a:rPr lang="en-US" sz="1100" dirty="0" smtClean="0">
                <a:solidFill>
                  <a:srgbClr val="FFFFFF"/>
                </a:solidFill>
              </a:rPr>
              <a:t> - 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http://</a:t>
            </a:r>
            <a:r>
              <a:rPr lang="en-US" dirty="0" err="1" smtClean="0">
                <a:solidFill>
                  <a:schemeClr val="tx1">
                    <a:lumMod val="75000"/>
                  </a:schemeClr>
                </a:solidFill>
              </a:rPr>
              <a:t>jonnyleroy.com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/2011/02/03/dealing-with-creaky-legacy-platforms/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Goal is to create self contained,</a:t>
            </a:r>
            <a:r>
              <a:rPr lang="en-US" baseline="0" dirty="0" smtClean="0">
                <a:solidFill>
                  <a:schemeClr val="tx1">
                    <a:lumMod val="75000"/>
                  </a:schemeClr>
                </a:solidFill>
              </a:rPr>
              <a:t> business aligned teams with the smallest feedback loop. </a:t>
            </a:r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>
                <a:solidFill>
                  <a:schemeClr val="tx1">
                    <a:lumMod val="75000"/>
                  </a:schemeClr>
                </a:solidFill>
              </a:rPr>
              <a:t>Business capability teams interact with platform operations team via APIs and not meetings. This creates a friction free experience for the business capability team who now have the tools to </a:t>
            </a:r>
            <a:endParaRPr lang="en-US" dirty="0" smtClean="0">
              <a:solidFill>
                <a:schemeClr val="tx1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31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0571" tIns="45286" rIns="90571" bIns="45286">
            <a:normAutofit/>
          </a:bodyPr>
          <a:lstStyle/>
          <a:p>
            <a:r>
              <a:rPr lang="en-US" sz="1400" dirty="0" smtClean="0"/>
              <a:t>Scale Demo – its</a:t>
            </a:r>
            <a:r>
              <a:rPr lang="en-US" sz="1400" baseline="0" dirty="0" smtClean="0"/>
              <a:t> the fastest to stage</a:t>
            </a:r>
          </a:p>
          <a:p>
            <a:endParaRPr lang="en-US" sz="1400" dirty="0" smtClean="0"/>
          </a:p>
          <a:p>
            <a:r>
              <a:rPr lang="en-US" sz="1400" dirty="0" smtClean="0"/>
              <a:t>Do not go </a:t>
            </a:r>
            <a:r>
              <a:rPr lang="en-US" sz="1400" baseline="0" dirty="0" smtClean="0"/>
              <a:t>too deep into all the features if PCF. </a:t>
            </a:r>
          </a:p>
          <a:p>
            <a:r>
              <a:rPr lang="en-US" sz="1400" baseline="0" dirty="0" smtClean="0"/>
              <a:t>Session 2 will cover Org, Space, </a:t>
            </a:r>
            <a:r>
              <a:rPr lang="en-US" sz="1400" baseline="0" dirty="0" err="1" smtClean="0"/>
              <a:t>buildpacks</a:t>
            </a:r>
            <a:r>
              <a:rPr lang="en-US" sz="1400" baseline="0" dirty="0" smtClean="0"/>
              <a:t>, Containers, Scaling, </a:t>
            </a:r>
            <a:r>
              <a:rPr lang="en-US" sz="1400" baseline="0" dirty="0" err="1" smtClean="0"/>
              <a:t>etc</a:t>
            </a:r>
            <a:endParaRPr lang="en-US" sz="1400" baseline="0" dirty="0" smtClean="0"/>
          </a:p>
          <a:p>
            <a:r>
              <a:rPr lang="en-US" sz="1400" baseline="0" dirty="0" smtClean="0"/>
              <a:t>If this needs to be a full demo because stakeholders in the room, make sure not to talk too much to leave little time for the Labs, OK to </a:t>
            </a:r>
            <a:r>
              <a:rPr lang="en-US" sz="1400" baseline="0" dirty="0" err="1" smtClean="0"/>
              <a:t>deferr</a:t>
            </a:r>
            <a:r>
              <a:rPr lang="en-US" sz="1400" baseline="0" dirty="0" smtClean="0"/>
              <a:t> questions to the next Session on Arch and if the student is going to be in the lab for the rest of the workshop.</a:t>
            </a:r>
          </a:p>
          <a:p>
            <a:endParaRPr lang="en-US" sz="1400" baseline="0" dirty="0" smtClean="0"/>
          </a:p>
          <a:p>
            <a:endParaRPr lang="en-US" sz="1400" baseline="0" dirty="0" smtClean="0"/>
          </a:p>
          <a:p>
            <a:endParaRPr lang="en-US" sz="1400" baseline="0" dirty="0" smtClean="0"/>
          </a:p>
          <a:p>
            <a:endParaRPr lang="en-US" sz="1400" baseline="0" dirty="0" smtClean="0"/>
          </a:p>
          <a:p>
            <a:endParaRPr lang="en-US" sz="1400" baseline="0" dirty="0" smtClean="0"/>
          </a:p>
          <a:p>
            <a:endParaRPr lang="en-US" sz="1400" baseline="0" dirty="0" smtClean="0"/>
          </a:p>
          <a:p>
            <a:endParaRPr lang="en-US" sz="1400" baseline="0" dirty="0" smtClean="0"/>
          </a:p>
          <a:p>
            <a:endParaRPr lang="en-US" sz="1400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693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659" cy="57937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endParaRPr dirty="0"/>
          </a:p>
        </p:txBody>
      </p:sp>
      <p:sp>
        <p:nvSpPr>
          <p:cNvPr id="1045" name="Shape 1045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Shape 1009"/>
          <p:cNvSpPr txBox="1">
            <a:spLocks noGrp="1"/>
          </p:cNvSpPr>
          <p:nvPr>
            <p:ph type="body" idx="1"/>
          </p:nvPr>
        </p:nvSpPr>
        <p:spPr>
          <a:xfrm>
            <a:off x="295171" y="2972431"/>
            <a:ext cx="6267659" cy="5793719"/>
          </a:xfrm>
          <a:prstGeom prst="rect">
            <a:avLst/>
          </a:prstGeom>
        </p:spPr>
        <p:txBody>
          <a:bodyPr lIns="90548" tIns="90548" rIns="90548" bIns="90548" anchor="t" anchorCtr="0">
            <a:noAutofit/>
          </a:bodyPr>
          <a:lstStyle/>
          <a:p>
            <a:endParaRPr dirty="0"/>
          </a:p>
        </p:txBody>
      </p:sp>
      <p:sp>
        <p:nvSpPr>
          <p:cNvPr id="1010" name="Shape 1010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 want to talk to you about cloud native applications, </a:t>
            </a:r>
            <a:r>
              <a:rPr lang="en-US" sz="1200" b="0" i="0" u="none" strike="noStrike" cap="none" baseline="0" dirty="0" err="1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microservices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and the platforms for bringing them to production</a:t>
            </a:r>
          </a:p>
          <a:p>
            <a:pPr marL="0" marR="0" lvl="0" indent="0" algn="l" rtl="0">
              <a:spcBef>
                <a:spcPts val="120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BEDBE90-FDBE-A44D-9062-5A5D1585D5B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31818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4" tIns="45712" rIns="91424" bIns="45712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  <a:cs typeface="ＭＳ Ｐゴシック" charset="0"/>
              </a:defRPr>
            </a:lvl1pPr>
            <a:lvl2pPr marL="742816" indent="-285699" eaLnBrk="0" hangingPunct="0"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2pPr>
            <a:lvl3pPr marL="1142794" indent="-228560" eaLnBrk="0" hangingPunct="0"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3pPr>
            <a:lvl4pPr marL="1599912" indent="-228560" eaLnBrk="0" hangingPunct="0"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4pPr>
            <a:lvl5pPr marL="2057029" indent="-228560" eaLnBrk="0" hangingPunct="0"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5pPr>
            <a:lvl6pPr marL="2514147" indent="-22856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6pPr>
            <a:lvl7pPr marL="2971264" indent="-22856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7pPr>
            <a:lvl8pPr marL="3428382" indent="-22856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8pPr>
            <a:lvl9pPr marL="3885499" indent="-22856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ato" charset="0"/>
                <a:ea typeface="ＭＳ Ｐゴシック" charset="0"/>
              </a:defRPr>
            </a:lvl9pPr>
          </a:lstStyle>
          <a:p>
            <a:pPr eaLnBrk="1" hangingPunct="1"/>
            <a:fld id="{868EC486-81B6-104D-B094-73BBBB9253C6}" type="slidenum">
              <a:rPr lang="en-US" sz="1200">
                <a:solidFill>
                  <a:prstClr val="black"/>
                </a:solidFill>
                <a:latin typeface="Calibri" charset="0"/>
              </a:rPr>
              <a:pPr eaLnBrk="1" hangingPunct="1"/>
              <a:t>20</a:t>
            </a:fld>
            <a:endParaRPr lang="en-US" sz="1200">
              <a:solidFill>
                <a:prstClr val="black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058863" y="685800"/>
            <a:ext cx="4740275" cy="2667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Open source software offers true community-driven outcomes. Cloud Foundry Foundation has </a:t>
            </a:r>
            <a:r>
              <a:rPr lang="en-US" dirty="0" smtClean="0">
                <a:latin typeface="Calibri" charset="0"/>
              </a:rPr>
              <a:t>40+</a:t>
            </a:r>
            <a:r>
              <a:rPr lang="en-US" baseline="0" dirty="0" smtClean="0">
                <a:latin typeface="Calibri" charset="0"/>
              </a:rPr>
              <a:t> </a:t>
            </a:r>
            <a:r>
              <a:rPr lang="en-US" dirty="0" smtClean="0">
                <a:latin typeface="Calibri" charset="0"/>
              </a:rPr>
              <a:t>companies </a:t>
            </a:r>
            <a:r>
              <a:rPr lang="en-US" dirty="0">
                <a:latin typeface="Calibri" charset="0"/>
              </a:rPr>
              <a:t>that participate in the community with a vested interest in a platform that continues to grow and meet customer needs, now and in the future. </a:t>
            </a:r>
            <a:endParaRPr lang="en-US" dirty="0" smtClean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4" tIns="45712" rIns="91424" bIns="45712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883" indent="-285725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2897" indent="-22858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056" indent="-22858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214" indent="-22858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373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532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8691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5849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endParaRPr lang="en-US"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6872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295171" y="2972430"/>
            <a:ext cx="6267560" cy="5793619"/>
          </a:xfrm>
          <a:prstGeom prst="rect">
            <a:avLst/>
          </a:prstGeom>
        </p:spPr>
        <p:txBody>
          <a:bodyPr lIns="90556" tIns="90556" rIns="90556" bIns="90556" anchor="t" anchorCtr="0">
            <a:noAutofit/>
          </a:bodyPr>
          <a:lstStyle/>
          <a:p>
            <a:pPr defTabSz="905713">
              <a:spcBef>
                <a:spcPts val="1189"/>
              </a:spcBef>
              <a:defRPr/>
            </a:pPr>
            <a:r>
              <a:rPr lang="en-US" dirty="0" smtClean="0"/>
              <a:t>Our</a:t>
            </a:r>
            <a:r>
              <a:rPr lang="en-US" baseline="0" dirty="0" smtClean="0"/>
              <a:t> company may be young, but the codebase has developed over many years. Many of the original developers are still at Pivotal.</a:t>
            </a:r>
          </a:p>
          <a:p>
            <a:pPr>
              <a:buClr>
                <a:schemeClr val="tx1"/>
              </a:buClr>
            </a:pPr>
            <a:r>
              <a:rPr lang="en-US" sz="1100" dirty="0">
                <a:latin typeface="Verdana" pitchFamily="34" charset="0"/>
                <a:cs typeface="Arial" pitchFamily="34" charset="0"/>
              </a:rPr>
              <a:t>Cloud Foundry Open source software provides the foundation for the Pivotal Cloud Foundry platform</a:t>
            </a:r>
            <a:r>
              <a:rPr lang="en-US" sz="1100" dirty="0">
                <a:solidFill>
                  <a:schemeClr val="bg2"/>
                </a:solidFill>
              </a:rPr>
              <a:t>. Commercial distribution provides enterprise services, support, docs, certs etc. </a:t>
            </a:r>
          </a:p>
          <a:p>
            <a:pPr defTabSz="905713">
              <a:spcBef>
                <a:spcPts val="1189"/>
              </a:spcBef>
              <a:defRPr/>
            </a:pPr>
            <a:endParaRPr lang="en-US" baseline="0" dirty="0" smtClean="0"/>
          </a:p>
          <a:p>
            <a:pPr defTabSz="905713">
              <a:spcBef>
                <a:spcPts val="1189"/>
              </a:spcBef>
              <a:defRPr/>
            </a:pPr>
            <a:r>
              <a:rPr lang="en-US" baseline="0" dirty="0" smtClean="0"/>
              <a:t>For more differences between </a:t>
            </a:r>
            <a:r>
              <a:rPr lang="en-US" baseline="0" dirty="0" err="1" smtClean="0"/>
              <a:t>Opensource</a:t>
            </a:r>
            <a:r>
              <a:rPr lang="en-US" baseline="0" dirty="0" smtClean="0"/>
              <a:t> and PCF: https://</a:t>
            </a:r>
            <a:r>
              <a:rPr lang="en-US" baseline="0" dirty="0" err="1" smtClean="0"/>
              <a:t>sites.google.com</a:t>
            </a:r>
            <a:r>
              <a:rPr lang="en-US" baseline="0" dirty="0" smtClean="0"/>
              <a:t>/a/</a:t>
            </a:r>
            <a:r>
              <a:rPr lang="en-US" baseline="0" dirty="0" err="1" smtClean="0"/>
              <a:t>pivotal.io</a:t>
            </a:r>
            <a:r>
              <a:rPr lang="en-US" baseline="0" dirty="0" smtClean="0"/>
              <a:t>/inside-pivotal-competitive-intelligence-page/</a:t>
            </a:r>
            <a:r>
              <a:rPr lang="en-US" baseline="0" dirty="0" err="1" smtClean="0"/>
              <a:t>oss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At Pivotal, </a:t>
            </a:r>
            <a:r>
              <a:rPr lang="en-US" sz="1800" baseline="0" dirty="0" smtClean="0"/>
              <a:t>we believe </a:t>
            </a:r>
            <a:r>
              <a:rPr lang="en-US" sz="18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Transforming how the world builds software</a:t>
            </a:r>
            <a:r>
              <a:rPr lang="en-US" sz="1800" kern="0" baseline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18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will shape the future.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This is our core guiding principle that</a:t>
            </a:r>
            <a:r>
              <a:rPr lang="en-US" sz="1800" kern="0" baseline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 shapes our product and corporate strategy</a:t>
            </a:r>
            <a:endParaRPr lang="en-US" sz="1800" kern="0" dirty="0" smtClean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56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295171" y="2972431"/>
            <a:ext cx="6267659" cy="5793719"/>
          </a:xfrm>
          <a:prstGeom prst="rect">
            <a:avLst/>
          </a:prstGeom>
        </p:spPr>
        <p:txBody>
          <a:bodyPr lIns="90548" tIns="90548" rIns="90548" bIns="90548" anchor="t" anchorCtr="0">
            <a:noAutofit/>
          </a:bodyPr>
          <a:lstStyle/>
          <a:p>
            <a:r>
              <a:rPr lang="en-US" dirty="0" smtClean="0"/>
              <a:t>I wanted to go over some of these emerging development models and </a:t>
            </a:r>
          </a:p>
          <a:p>
            <a:r>
              <a:rPr lang="en-US" dirty="0" smtClean="0"/>
              <a:t>how tech companies have been successful in moving to these highly </a:t>
            </a:r>
            <a:r>
              <a:rPr lang="en-US" baseline="0" dirty="0" err="1" smtClean="0"/>
              <a:t>composable</a:t>
            </a:r>
            <a:r>
              <a:rPr lang="en-US" baseline="0" dirty="0" smtClean="0"/>
              <a:t>, resilient application architectures that we’re referring to as cloud native applications.</a:t>
            </a:r>
          </a:p>
          <a:p>
            <a:r>
              <a:rPr lang="en-US" baseline="0" dirty="0" smtClean="0"/>
              <a:t>I want to show you what kind of platform tools the leading tech companies had to build.</a:t>
            </a:r>
          </a:p>
          <a:p>
            <a:r>
              <a:rPr lang="en-US" baseline="0" dirty="0" smtClean="0"/>
              <a:t>And how these new designs are really hitting a lot of enterprises, companies that don’t depend on software directly.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also want to showcase how these projects work together with a demo of a microservice-based Java app, built with Spring Boot and Netflix OSS projects</a:t>
            </a:r>
          </a:p>
          <a:p>
            <a:r>
              <a:rPr lang="en-US" baseline="0" dirty="0" smtClean="0"/>
              <a:t>Before we turn it over to discussion</a:t>
            </a:r>
            <a:endParaRPr lang="en-US" dirty="0" smtClean="0"/>
          </a:p>
          <a:p>
            <a:endParaRPr dirty="0"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Lets begin the conversation with contrasting the past with the present. Using the auto industry as 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backdrop, we examine at how industrialization changed manufacturing for good.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A&amp;E – Corporate IT and Broadcast Engineering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Ford Assembly Line from back in the day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 </a:t>
            </a:r>
            <a:r>
              <a:rPr lang="en-US" sz="120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fully automated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498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And here’s the reality.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You</a:t>
            </a:r>
            <a:r>
              <a:rPr lang="en-US" sz="1200" baseline="0" dirty="0" smtClean="0"/>
              <a:t> have a precious resource that’s spending TOO much of their time, not doing what you hired them to do. And for good reason.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20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important and in-demand resource these days – Your developers.   This is what they really want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062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062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DBE90-FDBE-A44D-9062-5A5D1585D5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72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64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14300" y="624363"/>
            <a:ext cx="8796338" cy="28856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solidFill>
                  <a:srgbClr val="7F7F7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314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312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1154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24082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40166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srgbClr val="000000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5604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xfrm>
            <a:off x="633425" y="357188"/>
            <a:ext cx="7877175" cy="8572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202018336"/>
      </p:ext>
    </p:extLst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E67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524348" y="4651813"/>
            <a:ext cx="2133600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602A933A-CCB3-5F4E-BECE-55F24E394E11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Picture 6" descr="pivotal_gree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438" y="4656658"/>
            <a:ext cx="831214" cy="2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98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484077" y="0"/>
            <a:ext cx="4659923" cy="5143500"/>
          </a:xfrm>
          <a:prstGeom prst="rect">
            <a:avLst/>
          </a:prstGeom>
          <a:solidFill>
            <a:srgbClr val="00877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Pivotal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36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81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499" cy="338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lt1"/>
              </a:buClr>
              <a:buFont typeface="Noto Symbol"/>
              <a:buChar char="•"/>
              <a:defRPr/>
            </a:lvl1pPr>
            <a:lvl2pPr rtl="0">
              <a:spcBef>
                <a:spcPts val="300"/>
              </a:spcBef>
              <a:buClr>
                <a:schemeClr val="lt1"/>
              </a:buClr>
              <a:buFont typeface="Verdana"/>
              <a:buChar char="–"/>
              <a:defRPr/>
            </a:lvl2pPr>
            <a:lvl3pPr rtl="0">
              <a:spcBef>
                <a:spcPts val="300"/>
              </a:spcBef>
              <a:buClr>
                <a:schemeClr val="lt1"/>
              </a:buClr>
              <a:buFont typeface="Verdana"/>
              <a:buChar char="▪"/>
              <a:defRPr/>
            </a:lvl3pPr>
            <a:lvl4pPr marL="1658937" indent="-211137" rtl="0">
              <a:spcBef>
                <a:spcPts val="300"/>
              </a:spcBef>
              <a:buClr>
                <a:schemeClr val="lt1"/>
              </a:buClr>
              <a:buFont typeface="Verdana"/>
              <a:buChar char="—"/>
              <a:defRPr/>
            </a:lvl4pPr>
            <a:lvl5pPr rtl="0">
              <a:spcBef>
                <a:spcPts val="300"/>
              </a:spcBef>
              <a:buClr>
                <a:schemeClr val="lt1"/>
              </a:buClr>
              <a:buFont typeface="Verdana"/>
              <a:buChar char="»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420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l" rtl="0">
              <a:spcBef>
                <a:spcPts val="0"/>
              </a:spcBef>
              <a:spcAft>
                <a:spcPts val="0"/>
              </a:spcAft>
              <a:defRPr/>
            </a:lvl6pPr>
            <a:lvl7pPr marL="914400" algn="l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l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0470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4" name="Shape 64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" sz="8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" sz="800" b="0" i="0" u="none" strike="noStrike" cap="none" baseline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" sz="600" b="0" i="0" u="none" strike="noStrike" cap="none" baseline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© Copyright 2013 Pivotal. All rights reserved.</a:t>
            </a: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2263" y="4713287"/>
            <a:ext cx="957299" cy="22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0714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Sub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366712" y="785812"/>
            <a:ext cx="8410574" cy="3462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indent="0" rtl="0">
              <a:spcBef>
                <a:spcPts val="0"/>
              </a:spcBef>
              <a:buNone/>
              <a:defRPr sz="2000" b="1"/>
            </a:lvl2pPr>
            <a:lvl3pPr marL="914400" indent="0" rtl="0">
              <a:spcBef>
                <a:spcPts val="0"/>
              </a:spcBef>
              <a:buNone/>
              <a:defRPr sz="1800" b="1"/>
            </a:lvl3pPr>
            <a:lvl4pPr marL="1371600" indent="0" rtl="0">
              <a:spcBef>
                <a:spcPts val="0"/>
              </a:spcBef>
              <a:buNone/>
              <a:defRPr sz="1600" b="1"/>
            </a:lvl4pPr>
            <a:lvl5pPr marL="1828800" indent="0" rtl="0">
              <a:spcBef>
                <a:spcPts val="0"/>
              </a:spcBef>
              <a:buNone/>
              <a:defRPr sz="1600" b="1"/>
            </a:lvl5pPr>
            <a:lvl6pPr marL="2286000" indent="0" rtl="0">
              <a:spcBef>
                <a:spcPts val="0"/>
              </a:spcBef>
              <a:buFont typeface="Arial"/>
              <a:buNone/>
              <a:defRPr sz="1600" b="1"/>
            </a:lvl6pPr>
            <a:lvl7pPr marL="2743200" indent="0" rtl="0">
              <a:spcBef>
                <a:spcPts val="0"/>
              </a:spcBef>
              <a:buFont typeface="Arial"/>
              <a:buNone/>
              <a:defRPr sz="1600" b="1"/>
            </a:lvl7pPr>
            <a:lvl8pPr marL="3200400" indent="0" rtl="0">
              <a:spcBef>
                <a:spcPts val="0"/>
              </a:spcBef>
              <a:buFont typeface="Arial"/>
              <a:buNone/>
              <a:defRPr sz="1600" b="1"/>
            </a:lvl8pPr>
            <a:lvl9pPr marL="3657600" indent="0" rtl="0">
              <a:spcBef>
                <a:spcPts val="0"/>
              </a:spcBef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2130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, no circle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/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/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/>
            </a:lvl3pPr>
            <a:lvl4pPr marL="1658938" indent="-2111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/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2811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</p:spPr>
        <p:txBody>
          <a:bodyPr/>
          <a:lstStyle>
            <a:lvl1pPr algn="r">
              <a:defRPr sz="2800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797" y="4823363"/>
            <a:ext cx="373338" cy="273844"/>
          </a:xfrm>
          <a:prstGeom prst="rect">
            <a:avLst/>
          </a:prstGeom>
        </p:spPr>
        <p:txBody>
          <a:bodyPr/>
          <a:lstStyle/>
          <a:p>
            <a:fld id="{ADA07C09-8A41-3B46-A636-3955072BB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805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theme" Target="../theme/theme2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08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14" r:id="rId4"/>
    <p:sldLayoutId id="2147484120" r:id="rId5"/>
    <p:sldLayoutId id="2147484121" r:id="rId6"/>
    <p:sldLayoutId id="2147484123" r:id="rId7"/>
    <p:sldLayoutId id="2147484124" r:id="rId8"/>
    <p:sldLayoutId id="2147484125" r:id="rId9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votal_teal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89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7" r:id="rId1"/>
    <p:sldLayoutId id="2147484108" r:id="rId2"/>
    <p:sldLayoutId id="2147484109" r:id="rId3"/>
    <p:sldLayoutId id="2147484110" r:id="rId4"/>
    <p:sldLayoutId id="2147484111" r:id="rId5"/>
    <p:sldLayoutId id="2147484112" r:id="rId6"/>
    <p:sldLayoutId id="2147484113" r:id="rId7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microsoft.com/office/2007/relationships/hdphoto" Target="../media/hdphoto1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2.wdp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7" Type="http://schemas.openxmlformats.org/officeDocument/2006/relationships/image" Target="../media/image39.emf"/><Relationship Id="rId8" Type="http://schemas.openxmlformats.org/officeDocument/2006/relationships/image" Target="../media/image40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microsoft.com/office/2007/relationships/hdphoto" Target="../media/hdphoto1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jpeg"/><Relationship Id="rId6" Type="http://schemas.openxmlformats.org/officeDocument/2006/relationships/image" Target="../media/image51.jpeg"/><Relationship Id="rId7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46" Type="http://schemas.openxmlformats.org/officeDocument/2006/relationships/image" Target="../media/image96.png"/><Relationship Id="rId47" Type="http://schemas.openxmlformats.org/officeDocument/2006/relationships/image" Target="../media/image97.png"/><Relationship Id="rId48" Type="http://schemas.openxmlformats.org/officeDocument/2006/relationships/image" Target="../media/image98.png"/><Relationship Id="rId49" Type="http://schemas.openxmlformats.org/officeDocument/2006/relationships/image" Target="../media/image99.png"/><Relationship Id="rId20" Type="http://schemas.openxmlformats.org/officeDocument/2006/relationships/image" Target="../media/image70.png"/><Relationship Id="rId21" Type="http://schemas.openxmlformats.org/officeDocument/2006/relationships/image" Target="../media/image71.jpeg"/><Relationship Id="rId22" Type="http://schemas.openxmlformats.org/officeDocument/2006/relationships/image" Target="../media/image72.png"/><Relationship Id="rId23" Type="http://schemas.openxmlformats.org/officeDocument/2006/relationships/image" Target="../media/image73.png"/><Relationship Id="rId24" Type="http://schemas.openxmlformats.org/officeDocument/2006/relationships/image" Target="../media/image74.png"/><Relationship Id="rId25" Type="http://schemas.openxmlformats.org/officeDocument/2006/relationships/image" Target="../media/image75.png"/><Relationship Id="rId26" Type="http://schemas.openxmlformats.org/officeDocument/2006/relationships/image" Target="../media/image76.png"/><Relationship Id="rId27" Type="http://schemas.openxmlformats.org/officeDocument/2006/relationships/image" Target="../media/image77.png"/><Relationship Id="rId28" Type="http://schemas.openxmlformats.org/officeDocument/2006/relationships/image" Target="../media/image78.png"/><Relationship Id="rId29" Type="http://schemas.openxmlformats.org/officeDocument/2006/relationships/image" Target="../media/image79.png"/><Relationship Id="rId50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3.jpe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30" Type="http://schemas.openxmlformats.org/officeDocument/2006/relationships/image" Target="../media/image80.png"/><Relationship Id="rId31" Type="http://schemas.openxmlformats.org/officeDocument/2006/relationships/image" Target="../media/image81.png"/><Relationship Id="rId32" Type="http://schemas.openxmlformats.org/officeDocument/2006/relationships/image" Target="../media/image82.png"/><Relationship Id="rId9" Type="http://schemas.openxmlformats.org/officeDocument/2006/relationships/image" Target="../media/image59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33" Type="http://schemas.openxmlformats.org/officeDocument/2006/relationships/image" Target="../media/image83.png"/><Relationship Id="rId34" Type="http://schemas.openxmlformats.org/officeDocument/2006/relationships/image" Target="../media/image84.png"/><Relationship Id="rId35" Type="http://schemas.openxmlformats.org/officeDocument/2006/relationships/image" Target="../media/image85.png"/><Relationship Id="rId36" Type="http://schemas.openxmlformats.org/officeDocument/2006/relationships/image" Target="../media/image86.png"/><Relationship Id="rId10" Type="http://schemas.openxmlformats.org/officeDocument/2006/relationships/image" Target="../media/image60.jpeg"/><Relationship Id="rId11" Type="http://schemas.openxmlformats.org/officeDocument/2006/relationships/image" Target="../media/image61.emf"/><Relationship Id="rId12" Type="http://schemas.openxmlformats.org/officeDocument/2006/relationships/image" Target="../media/image62.jpeg"/><Relationship Id="rId13" Type="http://schemas.openxmlformats.org/officeDocument/2006/relationships/image" Target="../media/image63.png"/><Relationship Id="rId14" Type="http://schemas.openxmlformats.org/officeDocument/2006/relationships/image" Target="../media/image64.png"/><Relationship Id="rId15" Type="http://schemas.openxmlformats.org/officeDocument/2006/relationships/image" Target="../media/image65.png"/><Relationship Id="rId16" Type="http://schemas.openxmlformats.org/officeDocument/2006/relationships/image" Target="../media/image66.png"/><Relationship Id="rId17" Type="http://schemas.openxmlformats.org/officeDocument/2006/relationships/image" Target="../media/image67.png"/><Relationship Id="rId18" Type="http://schemas.openxmlformats.org/officeDocument/2006/relationships/image" Target="../media/image68.jpeg"/><Relationship Id="rId19" Type="http://schemas.openxmlformats.org/officeDocument/2006/relationships/image" Target="../media/image69.jpeg"/><Relationship Id="rId37" Type="http://schemas.openxmlformats.org/officeDocument/2006/relationships/image" Target="../media/image87.png"/><Relationship Id="rId38" Type="http://schemas.openxmlformats.org/officeDocument/2006/relationships/image" Target="../media/image88.png"/><Relationship Id="rId39" Type="http://schemas.openxmlformats.org/officeDocument/2006/relationships/image" Target="../media/image89.png"/><Relationship Id="rId40" Type="http://schemas.openxmlformats.org/officeDocument/2006/relationships/image" Target="../media/image90.png"/><Relationship Id="rId41" Type="http://schemas.openxmlformats.org/officeDocument/2006/relationships/image" Target="../media/image91.png"/><Relationship Id="rId42" Type="http://schemas.openxmlformats.org/officeDocument/2006/relationships/image" Target="../media/image92.png"/><Relationship Id="rId43" Type="http://schemas.openxmlformats.org/officeDocument/2006/relationships/image" Target="../media/image93.png"/><Relationship Id="rId44" Type="http://schemas.openxmlformats.org/officeDocument/2006/relationships/image" Target="../media/image94.png"/><Relationship Id="rId45" Type="http://schemas.openxmlformats.org/officeDocument/2006/relationships/image" Target="../media/image9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hyperlink" Target="http://cloud-foundry.meetup.com/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8000"/>
            <a:ext cx="9144000" cy="4114800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-4469" y="-130747"/>
            <a:ext cx="9144000" cy="5404994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3455" y="1898424"/>
            <a:ext cx="7897090" cy="202517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Introductions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400" b="1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Name, Team, Apps</a:t>
            </a:r>
            <a:endParaRPr lang="en-US" sz="2400" b="1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  <a:p>
            <a:pPr>
              <a:spcAft>
                <a:spcPts val="1200"/>
              </a:spcAft>
            </a:pPr>
            <a:endParaRPr lang="en-US" sz="4200" b="1" spc="-100" dirty="0" smtClean="0">
              <a:solidFill>
                <a:srgbClr val="00AE9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7" name="Picture 6" descr="pivotal_teal.png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8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Software is changing </a:t>
            </a:r>
            <a:r>
              <a:rPr lang="en-US" dirty="0">
                <a:solidFill>
                  <a:srgbClr val="00AE9E"/>
                </a:solidFill>
              </a:rPr>
              <a:t>INDUSTRIES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 descr="square.png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8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29" y="1598592"/>
            <a:ext cx="1675078" cy="409046"/>
          </a:xfrm>
          <a:prstGeom prst="rect">
            <a:avLst/>
          </a:prstGeom>
        </p:spPr>
      </p:pic>
      <p:pic>
        <p:nvPicPr>
          <p:cNvPr id="6" name="Picture 5" descr="airbnb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97" y="2598397"/>
            <a:ext cx="1247974" cy="388671"/>
          </a:xfrm>
          <a:prstGeom prst="rect">
            <a:avLst/>
          </a:prstGeom>
        </p:spPr>
      </p:pic>
      <p:pic>
        <p:nvPicPr>
          <p:cNvPr id="7" name="Picture 6" descr="uber_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73" y="3559697"/>
            <a:ext cx="905613" cy="834607"/>
          </a:xfrm>
          <a:prstGeom prst="rect">
            <a:avLst/>
          </a:prstGeom>
        </p:spPr>
      </p:pic>
      <p:pic>
        <p:nvPicPr>
          <p:cNvPr id="8" name="Picture 7" descr="nest.png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188" y="3444077"/>
            <a:ext cx="1184477" cy="534230"/>
          </a:xfrm>
          <a:prstGeom prst="rect">
            <a:avLst/>
          </a:prstGeom>
        </p:spPr>
      </p:pic>
      <p:pic>
        <p:nvPicPr>
          <p:cNvPr id="9" name="Picture 8" descr="Tesl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807" y="2598398"/>
            <a:ext cx="1791404" cy="229059"/>
          </a:xfrm>
          <a:prstGeom prst="rect">
            <a:avLst/>
          </a:prstGeom>
        </p:spPr>
      </p:pic>
      <p:pic>
        <p:nvPicPr>
          <p:cNvPr id="10" name="Picture 9" descr="netflix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629" y="1635448"/>
            <a:ext cx="1387036" cy="37219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280454" y="1396370"/>
            <a:ext cx="4181928" cy="2782494"/>
            <a:chOff x="2280454" y="1396370"/>
            <a:chExt cx="4181928" cy="2782494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2280454" y="1396370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2280454" y="2420223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2280454" y="3444077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6462382" y="1396370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6462382" y="2420223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462382" y="3444077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533766" y="1370544"/>
            <a:ext cx="5745782" cy="2808320"/>
            <a:chOff x="2480031" y="1453589"/>
            <a:chExt cx="5745782" cy="2808320"/>
          </a:xfrm>
        </p:grpSpPr>
        <p:sp>
          <p:nvSpPr>
            <p:cNvPr id="19" name="TextBox 18"/>
            <p:cNvSpPr txBox="1"/>
            <p:nvPr/>
          </p:nvSpPr>
          <p:spPr>
            <a:xfrm>
              <a:off x="2480031" y="1453589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6</a:t>
              </a:r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Financial Services</a:t>
              </a:r>
              <a:endParaRPr lang="en-US" sz="13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480031" y="2431516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26</a:t>
              </a:r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Hotel</a:t>
              </a:r>
              <a:endParaRPr lang="en-US" sz="13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80031" y="3415523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5</a:t>
              </a:r>
              <a:r>
                <a:rPr lang="en-US" sz="3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0</a:t>
              </a:r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Transportation</a:t>
              </a:r>
              <a:endParaRPr lang="en-US" sz="13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65527" y="1453589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53</a:t>
              </a:r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Entertainment</a:t>
              </a:r>
              <a:endParaRPr lang="en-US" sz="13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665527" y="2431516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34</a:t>
              </a:r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Automotive</a:t>
              </a:r>
              <a:endParaRPr lang="en-US" sz="13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65527" y="3415523"/>
              <a:ext cx="1560286" cy="84638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3.2</a:t>
              </a:r>
              <a:r>
                <a:rPr lang="en-US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  <a:p>
              <a:r>
                <a:rPr lang="en-US" sz="1300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Industrial Products</a:t>
              </a:r>
              <a:endParaRPr lang="en-US" sz="13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750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The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enterprise </a:t>
            </a:r>
            <a:r>
              <a:rPr lang="en-US" dirty="0">
                <a:solidFill>
                  <a:srgbClr val="00AE9E"/>
                </a:solidFill>
              </a:rPr>
              <a:t>REVOLUTION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182079" y="1232845"/>
            <a:ext cx="6287580" cy="2748005"/>
            <a:chOff x="2152769" y="1345200"/>
            <a:chExt cx="6287580" cy="2748005"/>
          </a:xfrm>
        </p:grpSpPr>
        <p:sp>
          <p:nvSpPr>
            <p:cNvPr id="6" name="TextBox 5"/>
            <p:cNvSpPr txBox="1"/>
            <p:nvPr/>
          </p:nvSpPr>
          <p:spPr>
            <a:xfrm>
              <a:off x="2152769" y="3409306"/>
              <a:ext cx="1560286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200" b="1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108</a:t>
              </a:r>
              <a:r>
                <a:rPr lang="en-US" sz="1600" b="1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  <a:endParaRPr lang="en-US" sz="1600" b="1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419898" y="1345200"/>
              <a:ext cx="1560286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2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62</a:t>
              </a:r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  <a:endParaRPr lang="en-US" sz="1600" b="1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394668" y="2391595"/>
              <a:ext cx="1560286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2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145</a:t>
              </a:r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2769" y="2395325"/>
              <a:ext cx="1560286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2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34</a:t>
              </a:r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446546" y="3508429"/>
              <a:ext cx="1993803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2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23</a:t>
              </a:r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  <a:endParaRPr lang="en-US" sz="1600" b="1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52769" y="1353250"/>
              <a:ext cx="2027781" cy="584776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$</a:t>
              </a:r>
              <a:r>
                <a:rPr lang="en-US" sz="32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138</a:t>
              </a:r>
              <a:r>
                <a:rPr lang="en-US" sz="1600" b="1" dirty="0" smtClean="0">
                  <a:solidFill>
                    <a:schemeClr val="bg1">
                      <a:lumMod val="85000"/>
                    </a:schemeClr>
                  </a:solidFill>
                  <a:latin typeface="Arial"/>
                  <a:cs typeface="Arial"/>
                </a:rPr>
                <a:t>BN</a:t>
              </a:r>
              <a:endParaRPr lang="en-US" sz="1600" b="1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987052" y="1215463"/>
            <a:ext cx="4252803" cy="3018139"/>
            <a:chOff x="1987052" y="1215463"/>
            <a:chExt cx="4252803" cy="3018139"/>
          </a:xfrm>
        </p:grpSpPr>
        <p:cxnSp>
          <p:nvCxnSpPr>
            <p:cNvPr id="13" name="Straight Connector 12"/>
            <p:cNvCxnSpPr/>
            <p:nvPr/>
          </p:nvCxnSpPr>
          <p:spPr>
            <a:xfrm flipV="1">
              <a:off x="2012139" y="1266128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239855" y="2328089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6239855" y="1215463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1987052" y="3382478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2004791" y="2256337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6239855" y="3498815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40" y="3457679"/>
            <a:ext cx="840940" cy="70078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576" y="1322466"/>
            <a:ext cx="967275" cy="5758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386" y="2351652"/>
            <a:ext cx="848094" cy="64100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2860" y="2296647"/>
            <a:ext cx="1076771" cy="80653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1317" y="3536342"/>
            <a:ext cx="1094985" cy="685052"/>
          </a:xfrm>
          <a:prstGeom prst="rect">
            <a:avLst/>
          </a:prstGeom>
        </p:spPr>
      </p:pic>
      <p:pic>
        <p:nvPicPr>
          <p:cNvPr id="24" name="Picture 23" descr="Comcast.png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50" y="1416543"/>
            <a:ext cx="1273580" cy="32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9D9D9"/>
                </a:solidFill>
              </a:rPr>
              <a:t>The </a:t>
            </a:r>
            <a:r>
              <a:rPr lang="en-US" dirty="0" smtClean="0">
                <a:solidFill>
                  <a:srgbClr val="D9D9D9"/>
                </a:solidFill>
              </a:rPr>
              <a:t>enterprise </a:t>
            </a:r>
            <a:r>
              <a:rPr lang="en-US" dirty="0">
                <a:solidFill>
                  <a:srgbClr val="00AE9E"/>
                </a:solidFill>
              </a:rPr>
              <a:t>REVOLUTION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40" y="3483290"/>
            <a:ext cx="840940" cy="7007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131" y="1280478"/>
            <a:ext cx="967275" cy="5758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40" y="2328089"/>
            <a:ext cx="848094" cy="6410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415" y="2254659"/>
            <a:ext cx="1076771" cy="80653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929380" y="1313172"/>
            <a:ext cx="6502012" cy="2839411"/>
            <a:chOff x="2067990" y="1457018"/>
            <a:chExt cx="6502012" cy="2839411"/>
          </a:xfrm>
        </p:grpSpPr>
        <p:sp>
          <p:nvSpPr>
            <p:cNvPr id="10" name="TextBox 9"/>
            <p:cNvSpPr txBox="1"/>
            <p:nvPr/>
          </p:nvSpPr>
          <p:spPr>
            <a:xfrm>
              <a:off x="2067990" y="3611170"/>
              <a:ext cx="3008035" cy="646331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DevOps </a:t>
              </a:r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cs typeface="Arial"/>
                </a:rPr>
                <a:t>adoption with PCF</a:t>
              </a:r>
              <a:endParaRPr lang="en-US" dirty="0" smtClean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Automated build pipeline</a:t>
              </a:r>
              <a:endParaRPr lang="en-US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399248" y="1457018"/>
              <a:ext cx="1560286" cy="400110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Spring + PCF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74017" y="2416614"/>
              <a:ext cx="2195985" cy="646331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Agile software transformation</a:t>
              </a:r>
              <a:endParaRPr lang="en-US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99248" y="3650098"/>
              <a:ext cx="1993803" cy="646331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Major IT transformation</a:t>
              </a:r>
              <a:endParaRPr lang="en-US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67991" y="1457018"/>
              <a:ext cx="2027781" cy="400110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700+ apps 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74438" y="2416461"/>
              <a:ext cx="2330210" cy="646331"/>
            </a:xfrm>
            <a:prstGeom prst="rect">
              <a:avLst/>
            </a:prstGeom>
            <a:noFill/>
            <a:effectLst/>
          </p:spPr>
          <p:txBody>
            <a:bodyPr wrap="square" lIns="0" rIns="0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  <a:latin typeface="Arial"/>
                  <a:cs typeface="Arial"/>
                </a:rPr>
                <a:t>Re-writing software the modern way</a:t>
              </a:r>
              <a:endParaRPr lang="en-US" dirty="0">
                <a:solidFill>
                  <a:schemeClr val="bg2">
                    <a:lumMod val="75000"/>
                  </a:schemeClr>
                </a:solidFill>
                <a:latin typeface="Arial"/>
                <a:cs typeface="Arial"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5872" y="3494354"/>
            <a:ext cx="1094985" cy="685052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822640" y="1181282"/>
            <a:ext cx="4252803" cy="3018139"/>
            <a:chOff x="1987052" y="1215463"/>
            <a:chExt cx="4252803" cy="3018139"/>
          </a:xfrm>
        </p:grpSpPr>
        <p:cxnSp>
          <p:nvCxnSpPr>
            <p:cNvPr id="18" name="Straight Connector 17"/>
            <p:cNvCxnSpPr/>
            <p:nvPr/>
          </p:nvCxnSpPr>
          <p:spPr>
            <a:xfrm flipV="1">
              <a:off x="2012139" y="1266128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239855" y="2328089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6239855" y="1215463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1987052" y="3382478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2004791" y="2256337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6239855" y="3498815"/>
              <a:ext cx="0" cy="734787"/>
            </a:xfrm>
            <a:prstGeom prst="line">
              <a:avLst/>
            </a:prstGeom>
            <a:ln w="952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 descr="Comcast.png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65" y="1416543"/>
            <a:ext cx="1273580" cy="32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0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9D9D9"/>
                </a:solidFill>
              </a:rPr>
              <a:t>Software is </a:t>
            </a:r>
            <a:r>
              <a:rPr lang="en-US" dirty="0">
                <a:solidFill>
                  <a:srgbClr val="00AE9E"/>
                </a:solidFill>
              </a:rPr>
              <a:t>CHANGING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13308"/>
          <a:stretch/>
        </p:blipFill>
        <p:spPr>
          <a:xfrm>
            <a:off x="1228094" y="1133081"/>
            <a:ext cx="1546468" cy="833728"/>
          </a:xfrm>
          <a:prstGeom prst="rect">
            <a:avLst/>
          </a:prstGeom>
        </p:spPr>
      </p:pic>
      <p:pic>
        <p:nvPicPr>
          <p:cNvPr id="6" name="Shape 10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57675" y="765942"/>
            <a:ext cx="987420" cy="951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2775" y="2474172"/>
            <a:ext cx="1896052" cy="18960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3648" y="3336739"/>
            <a:ext cx="786796" cy="7867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955" y="2274740"/>
            <a:ext cx="1949116" cy="6370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8959" y="1075171"/>
            <a:ext cx="929673" cy="8207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3355" y="2180826"/>
            <a:ext cx="1071073" cy="107107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660780" y="3993107"/>
            <a:ext cx="1837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F7F7F"/>
                </a:solidFill>
                <a:latin typeface="Arial"/>
                <a:cs typeface="Arial"/>
              </a:rPr>
              <a:t>Spring Boot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72904" y="1658902"/>
            <a:ext cx="2686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Continuous Delivery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1107" y="3244001"/>
            <a:ext cx="2529443" cy="12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91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51"/>
          <p:cNvSpPr/>
          <p:nvPr/>
        </p:nvSpPr>
        <p:spPr>
          <a:xfrm>
            <a:off x="1" y="2724150"/>
            <a:ext cx="9143999" cy="2419349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48001" y="54678"/>
            <a:ext cx="3048000" cy="5076122"/>
            <a:chOff x="3048001" y="0"/>
            <a:chExt cx="3048000" cy="5143500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3048001" y="0"/>
              <a:ext cx="0" cy="5143500"/>
            </a:xfrm>
            <a:prstGeom prst="line">
              <a:avLst/>
            </a:prstGeom>
            <a:ln w="9525" cmpd="sng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6096001" y="0"/>
              <a:ext cx="0" cy="5143500"/>
            </a:xfrm>
            <a:prstGeom prst="line">
              <a:avLst/>
            </a:prstGeom>
            <a:ln w="9525" cmpd="sng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3087007" y="86653"/>
            <a:ext cx="2926444" cy="4806349"/>
            <a:chOff x="3087007" y="86653"/>
            <a:chExt cx="2926444" cy="4806349"/>
          </a:xfrm>
        </p:grpSpPr>
        <p:sp>
          <p:nvSpPr>
            <p:cNvPr id="11" name="TextBox 10"/>
            <p:cNvSpPr txBox="1"/>
            <p:nvPr/>
          </p:nvSpPr>
          <p:spPr>
            <a:xfrm>
              <a:off x="3087007" y="86653"/>
              <a:ext cx="2926444" cy="4308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2200" b="1" dirty="0" smtClean="0">
                  <a:solidFill>
                    <a:srgbClr val="00AE9E"/>
                  </a:solidFill>
                  <a:latin typeface="Arial"/>
                  <a:cs typeface="Arial"/>
                </a:rPr>
                <a:t>Continuous Delivery</a:t>
              </a:r>
              <a:endParaRPr lang="en-US" sz="2200" b="1" dirty="0">
                <a:solidFill>
                  <a:srgbClr val="00AE9E"/>
                </a:solidFill>
                <a:latin typeface="Georgia"/>
                <a:cs typeface="Georgia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3087007" y="568935"/>
              <a:ext cx="2926444" cy="4324067"/>
              <a:chOff x="3087007" y="568935"/>
              <a:chExt cx="2926444" cy="4324067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68369" y="1288557"/>
                <a:ext cx="1391710" cy="1338182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3087007" y="568935"/>
                <a:ext cx="2926443" cy="56169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400" b="1" dirty="0" smtClean="0">
                    <a:solidFill>
                      <a:srgbClr val="D9D9D9"/>
                    </a:solidFill>
                    <a:latin typeface="Arial"/>
                    <a:cs typeface="Arial"/>
                  </a:rPr>
                  <a:t>Release once every 6 months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400" dirty="0" smtClean="0">
                    <a:solidFill>
                      <a:srgbClr val="D9D9D9"/>
                    </a:solidFill>
                    <a:latin typeface="Arial"/>
                    <a:cs typeface="Arial"/>
                  </a:rPr>
                  <a:t>More Bugs in production</a:t>
                </a:r>
                <a:endParaRPr lang="en-US" sz="1400" dirty="0">
                  <a:solidFill>
                    <a:srgbClr val="D9D9D9"/>
                  </a:solidFill>
                  <a:latin typeface="Georgia"/>
                  <a:cs typeface="Georgia"/>
                </a:endParaRPr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4984" y="3321894"/>
                <a:ext cx="1790332" cy="1571108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3087007" y="2729424"/>
                <a:ext cx="2926444" cy="592470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600" b="1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Release early and often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400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Higher Quality of Code</a:t>
                </a:r>
                <a:endParaRPr lang="en-US" sz="1400" dirty="0">
                  <a:solidFill>
                    <a:schemeClr val="bg1"/>
                  </a:solidFill>
                  <a:latin typeface="Georgia"/>
                  <a:cs typeface="Georgia"/>
                </a:endParaRP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1" y="67377"/>
            <a:ext cx="3048000" cy="4721071"/>
            <a:chOff x="1" y="67377"/>
            <a:chExt cx="3048000" cy="4721071"/>
          </a:xfrm>
        </p:grpSpPr>
        <p:sp>
          <p:nvSpPr>
            <p:cNvPr id="5" name="TextBox 4"/>
            <p:cNvSpPr txBox="1"/>
            <p:nvPr/>
          </p:nvSpPr>
          <p:spPr>
            <a:xfrm>
              <a:off x="440615" y="67377"/>
              <a:ext cx="2240982" cy="4308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2200" b="1" dirty="0" smtClean="0">
                  <a:solidFill>
                    <a:schemeClr val="accent2"/>
                  </a:solidFill>
                  <a:latin typeface="Arial"/>
                  <a:cs typeface="Arial"/>
                </a:rPr>
                <a:t>DevOps</a:t>
              </a:r>
              <a:endParaRPr lang="en-US" sz="2200" b="1" dirty="0">
                <a:solidFill>
                  <a:schemeClr val="accent2"/>
                </a:solidFill>
                <a:latin typeface="Georgia"/>
                <a:cs typeface="Georgia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" y="568935"/>
              <a:ext cx="3048000" cy="4219513"/>
              <a:chOff x="1" y="568935"/>
              <a:chExt cx="3048000" cy="4219513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1" y="568935"/>
                <a:ext cx="3048000" cy="77713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400" b="1" dirty="0" smtClean="0">
                    <a:solidFill>
                      <a:srgbClr val="D9D9D9"/>
                    </a:solidFill>
                    <a:latin typeface="Arial"/>
                    <a:cs typeface="Arial"/>
                  </a:rPr>
                  <a:t>Not my problem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400" dirty="0" smtClean="0">
                    <a:solidFill>
                      <a:srgbClr val="D9D9D9"/>
                    </a:solidFill>
                    <a:latin typeface="Arial"/>
                    <a:cs typeface="Arial"/>
                  </a:rPr>
                  <a:t>Separate tools, varied incentives, opaque process</a:t>
                </a:r>
                <a:endParaRPr lang="en-US" sz="1400" dirty="0">
                  <a:solidFill>
                    <a:srgbClr val="D9D9D9"/>
                  </a:solidFill>
                  <a:latin typeface="Georgia"/>
                  <a:cs typeface="Georgia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" y="2735319"/>
                <a:ext cx="2832022" cy="77713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400" b="1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Shared responsibility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400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Common incentives, tools, process and culture</a:t>
                </a:r>
                <a:endParaRPr lang="en-US" sz="1400" dirty="0">
                  <a:solidFill>
                    <a:schemeClr val="bg1"/>
                  </a:solidFill>
                  <a:latin typeface="Georgia"/>
                  <a:cs typeface="Georgia"/>
                </a:endParaRPr>
              </a:p>
            </p:txBody>
          </p: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529" y="1376530"/>
                <a:ext cx="1477502" cy="1243490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6350" y="3825406"/>
                <a:ext cx="1926084" cy="963042"/>
              </a:xfrm>
              <a:prstGeom prst="rect">
                <a:avLst/>
              </a:prstGeom>
            </p:spPr>
          </p:pic>
        </p:grpSp>
      </p:grpSp>
      <p:grpSp>
        <p:nvGrpSpPr>
          <p:cNvPr id="8" name="Group 7"/>
          <p:cNvGrpSpPr/>
          <p:nvPr/>
        </p:nvGrpSpPr>
        <p:grpSpPr>
          <a:xfrm>
            <a:off x="6096001" y="86653"/>
            <a:ext cx="3047999" cy="4896873"/>
            <a:chOff x="6108701" y="86653"/>
            <a:chExt cx="3047999" cy="4896873"/>
          </a:xfrm>
        </p:grpSpPr>
        <p:sp>
          <p:nvSpPr>
            <p:cNvPr id="12" name="TextBox 11"/>
            <p:cNvSpPr txBox="1"/>
            <p:nvPr/>
          </p:nvSpPr>
          <p:spPr>
            <a:xfrm>
              <a:off x="6574750" y="86653"/>
              <a:ext cx="2240982" cy="43088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2200" b="1" dirty="0" smtClean="0">
                  <a:solidFill>
                    <a:srgbClr val="00AE9E"/>
                  </a:solidFill>
                  <a:latin typeface="Arial"/>
                  <a:cs typeface="Arial"/>
                </a:rPr>
                <a:t>Microservices</a:t>
              </a:r>
              <a:endParaRPr lang="en-US" sz="2200" b="1" dirty="0">
                <a:solidFill>
                  <a:srgbClr val="00AE9E"/>
                </a:solidFill>
                <a:latin typeface="Georgia"/>
                <a:cs typeface="Georgia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108701" y="568935"/>
              <a:ext cx="3047999" cy="4414591"/>
              <a:chOff x="6108701" y="568935"/>
              <a:chExt cx="3047999" cy="4414591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6108701" y="568935"/>
                <a:ext cx="3047999" cy="56169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400" b="1" dirty="0" smtClean="0">
                    <a:solidFill>
                      <a:schemeClr val="bg1">
                        <a:lumMod val="85000"/>
                      </a:schemeClr>
                    </a:solidFill>
                    <a:latin typeface="Arial"/>
                    <a:cs typeface="Arial"/>
                  </a:rPr>
                  <a:t>Tightly coupled components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400" dirty="0" smtClean="0">
                    <a:solidFill>
                      <a:schemeClr val="bg1">
                        <a:lumMod val="85000"/>
                      </a:schemeClr>
                    </a:solidFill>
                    <a:latin typeface="Arial"/>
                    <a:cs typeface="Arial"/>
                  </a:rPr>
                  <a:t>Slow deployment cycles</a:t>
                </a:r>
                <a:endParaRPr lang="en-US" sz="1400" dirty="0">
                  <a:solidFill>
                    <a:schemeClr val="bg1">
                      <a:lumMod val="85000"/>
                    </a:schemeClr>
                  </a:solidFill>
                  <a:latin typeface="Georgia"/>
                  <a:cs typeface="Georgia"/>
                </a:endParaRP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19152" y="1346071"/>
                <a:ext cx="1182330" cy="1274760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6108701" y="2748626"/>
                <a:ext cx="3047999" cy="623248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sz="1600" b="1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Loosely coupled components</a:t>
                </a:r>
              </a:p>
              <a:p>
                <a:pPr algn="ctr">
                  <a:spcAft>
                    <a:spcPts val="300"/>
                  </a:spcAft>
                </a:pPr>
                <a:r>
                  <a:rPr lang="en-US" sz="1600" dirty="0" smtClean="0">
                    <a:solidFill>
                      <a:schemeClr val="bg1"/>
                    </a:solidFill>
                    <a:latin typeface="Arial"/>
                    <a:cs typeface="Arial"/>
                  </a:rPr>
                  <a:t>Automated deployments</a:t>
                </a:r>
                <a:endParaRPr lang="en-US" sz="1600" dirty="0">
                  <a:solidFill>
                    <a:schemeClr val="bg1"/>
                  </a:solidFill>
                  <a:latin typeface="Georgia"/>
                  <a:cs typeface="Georgia"/>
                </a:endParaRPr>
              </a:p>
            </p:txBody>
          </p:sp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6200000">
                <a:off x="6903570" y="3442675"/>
                <a:ext cx="1471070" cy="161063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6317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366712" y="245072"/>
            <a:ext cx="8410499" cy="460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smtClean="0">
                <a:solidFill>
                  <a:srgbClr val="00AE9E"/>
                </a:solidFill>
              </a:rPr>
              <a:t>It Takes a Platform</a:t>
            </a:r>
            <a:endParaRPr lang="en" sz="3600" baseline="30000" dirty="0">
              <a:solidFill>
                <a:srgbClr val="00AE9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22593" y="1313015"/>
            <a:ext cx="64987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An end-to-end structured platform that makes implementing distributed application best practices, a </a:t>
            </a:r>
            <a:r>
              <a:rPr lang="en-US" sz="3600" dirty="0" smtClean="0">
                <a:solidFill>
                  <a:schemeClr val="accent6"/>
                </a:solidFill>
              </a:rPr>
              <a:t>turn-key </a:t>
            </a:r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</a:rPr>
              <a:t>and </a:t>
            </a:r>
            <a:r>
              <a:rPr lang="en-US" sz="3600" dirty="0" smtClean="0">
                <a:solidFill>
                  <a:srgbClr val="FFC85F"/>
                </a:solidFill>
              </a:rPr>
              <a:t>first practice</a:t>
            </a:r>
          </a:p>
        </p:txBody>
      </p:sp>
    </p:spTree>
    <p:extLst>
      <p:ext uri="{BB962C8B-B14F-4D97-AF65-F5344CB8AC3E}">
        <p14:creationId xmlns:p14="http://schemas.microsoft.com/office/powerpoint/2010/main" val="228029177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/>
          <p:cNvSpPr/>
          <p:nvPr/>
        </p:nvSpPr>
        <p:spPr>
          <a:xfrm flipH="1">
            <a:off x="469201" y="1521758"/>
            <a:ext cx="8308010" cy="2794095"/>
          </a:xfrm>
          <a:prstGeom prst="rtTriangle">
            <a:avLst/>
          </a:prstGeom>
          <a:solidFill>
            <a:schemeClr val="accent5">
              <a:lumMod val="20000"/>
              <a:lumOff val="80000"/>
              <a:alpha val="1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464" y="95250"/>
            <a:ext cx="8410574" cy="460374"/>
          </a:xfrm>
        </p:spPr>
        <p:txBody>
          <a:bodyPr/>
          <a:lstStyle/>
          <a:p>
            <a:pPr algn="l"/>
            <a:r>
              <a:rPr lang="en-US" sz="2800" b="1" dirty="0" smtClean="0">
                <a:solidFill>
                  <a:schemeClr val="accent2"/>
                </a:solidFill>
              </a:rPr>
              <a:t>Cloud Native Application Platforms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458749" y="1341401"/>
            <a:ext cx="2363168" cy="2806605"/>
            <a:chOff x="678262" y="2856832"/>
            <a:chExt cx="2250635" cy="3563942"/>
          </a:xfrm>
        </p:grpSpPr>
        <p:sp>
          <p:nvSpPr>
            <p:cNvPr id="7" name="Rounded Rectangle 6"/>
            <p:cNvSpPr/>
            <p:nvPr/>
          </p:nvSpPr>
          <p:spPr>
            <a:xfrm>
              <a:off x="688216" y="2856832"/>
              <a:ext cx="2240681" cy="3563942"/>
            </a:xfrm>
            <a:prstGeom prst="round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ea typeface="Calibri"/>
                  <a:cs typeface="Calibri"/>
                </a:rPr>
                <a:t>   </a:t>
              </a: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ea typeface="Calibri"/>
                  <a:cs typeface="Calibri"/>
                </a:rPr>
                <a:t>Traditional IT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186926" y="3515609"/>
              <a:ext cx="1451282" cy="2873828"/>
              <a:chOff x="637640" y="3495636"/>
              <a:chExt cx="1371600" cy="2873828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637640" y="5781636"/>
                <a:ext cx="1371600" cy="261257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Storage</a:t>
                </a:r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637640" y="5455064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Servers</a:t>
                </a: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637640" y="6108207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Networking</a:t>
                </a: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637640" y="4801921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O/S</a:t>
                </a: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637640" y="4475350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Middleware</a:t>
                </a: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637640" y="5128493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Virtualization</a:t>
                </a: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637640" y="3822207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Data</a:t>
                </a: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637640" y="3495636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Applications</a:t>
                </a: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637640" y="4148779"/>
                <a:ext cx="1371600" cy="261257"/>
              </a:xfrm>
              <a:prstGeom prst="roundRect">
                <a:avLst/>
              </a:prstGeom>
              <a:solidFill>
                <a:srgbClr val="00685D"/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+mj-lt"/>
                    <a:ea typeface="Calibri"/>
                    <a:cs typeface="Calibri"/>
                  </a:rPr>
                  <a:t>Runtime</a:t>
                </a:r>
              </a:p>
            </p:txBody>
          </p:sp>
        </p:grpSp>
        <p:sp>
          <p:nvSpPr>
            <p:cNvPr id="9" name="Left Brace 8"/>
            <p:cNvSpPr/>
            <p:nvPr/>
          </p:nvSpPr>
          <p:spPr>
            <a:xfrm>
              <a:off x="988436" y="3456019"/>
              <a:ext cx="198489" cy="2964754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" name="TextBox 52"/>
            <p:cNvSpPr txBox="1"/>
            <p:nvPr/>
          </p:nvSpPr>
          <p:spPr>
            <a:xfrm>
              <a:off x="678262" y="4238185"/>
              <a:ext cx="381057" cy="1389186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</a:rPr>
                <a:t>You Manage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Calibri"/>
                <a:cs typeface="Calibri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918932" y="1341406"/>
            <a:ext cx="2569995" cy="2830313"/>
            <a:chOff x="2154405" y="2277660"/>
            <a:chExt cx="2569995" cy="3773747"/>
          </a:xfrm>
        </p:grpSpPr>
        <p:sp>
          <p:nvSpPr>
            <p:cNvPr id="21" name="Rounded Rectangle 20"/>
            <p:cNvSpPr/>
            <p:nvPr/>
          </p:nvSpPr>
          <p:spPr>
            <a:xfrm>
              <a:off x="2663719" y="4345508"/>
              <a:ext cx="1523846" cy="274320"/>
            </a:xfrm>
            <a:prstGeom prst="roundRect">
              <a:avLst/>
            </a:prstGeom>
            <a:solidFill>
              <a:srgbClr val="00685D"/>
            </a:solidFill>
            <a:ln w="9525" cap="flat" cmpd="sng" algn="ctr">
              <a:solidFill>
                <a:schemeClr val="tx1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j-lt"/>
                  <a:ea typeface="Calibri"/>
                  <a:cs typeface="Calibri"/>
                </a:rPr>
                <a:t>O/S</a:t>
              </a:r>
            </a:p>
          </p:txBody>
        </p:sp>
        <p:grpSp>
          <p:nvGrpSpPr>
            <p:cNvPr id="22" name="Group 21"/>
            <p:cNvGrpSpPr>
              <a:grpSpLocks noChangeAspect="1"/>
            </p:cNvGrpSpPr>
            <p:nvPr/>
          </p:nvGrpSpPr>
          <p:grpSpPr>
            <a:xfrm>
              <a:off x="2154405" y="2277660"/>
              <a:ext cx="2354552" cy="3742140"/>
              <a:chOff x="686468" y="2856832"/>
              <a:chExt cx="2242429" cy="3563942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688216" y="2856832"/>
                <a:ext cx="2240681" cy="3563942"/>
              </a:xfrm>
              <a:prstGeom prst="round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27C3A"/>
                    </a:solidFill>
                    <a:effectLst/>
                    <a:uLnTx/>
                    <a:uFillTx/>
                    <a:ea typeface="Calibri"/>
                    <a:cs typeface="Calibri"/>
                  </a:rPr>
                  <a:t>   </a:t>
                </a:r>
                <a:r>
                  <a:rPr kumimoji="0" lang="en-US" sz="1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C85F"/>
                    </a:solidFill>
                    <a:effectLst/>
                    <a:uLnTx/>
                    <a:uFillTx/>
                    <a:ea typeface="Calibri"/>
                    <a:cs typeface="Calibri"/>
                  </a:rPr>
                  <a:t>IaaS</a:t>
                </a:r>
              </a:p>
            </p:txBody>
          </p:sp>
          <p:grpSp>
            <p:nvGrpSpPr>
              <p:cNvPr id="26" name="Group 25"/>
              <p:cNvGrpSpPr/>
              <p:nvPr/>
            </p:nvGrpSpPr>
            <p:grpSpPr>
              <a:xfrm>
                <a:off x="1186926" y="3515609"/>
                <a:ext cx="1451282" cy="2873828"/>
                <a:chOff x="637640" y="3495636"/>
                <a:chExt cx="1371600" cy="2873828"/>
              </a:xfrm>
            </p:grpSpPr>
            <p:sp>
              <p:nvSpPr>
                <p:cNvPr id="29" name="Rounded Rectangle 28"/>
                <p:cNvSpPr/>
                <p:nvPr/>
              </p:nvSpPr>
              <p:spPr>
                <a:xfrm>
                  <a:off x="637640" y="5781636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Storage</a:t>
                  </a:r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>
                <a:xfrm>
                  <a:off x="637640" y="5455064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Servers</a:t>
                  </a:r>
                </a:p>
              </p:txBody>
            </p:sp>
            <p:sp>
              <p:nvSpPr>
                <p:cNvPr id="31" name="Rounded Rectangle 30"/>
                <p:cNvSpPr/>
                <p:nvPr/>
              </p:nvSpPr>
              <p:spPr>
                <a:xfrm>
                  <a:off x="637640" y="6108207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Networking</a:t>
                  </a:r>
                </a:p>
              </p:txBody>
            </p:sp>
            <p:sp>
              <p:nvSpPr>
                <p:cNvPr id="32" name="Rounded Rectangle 31"/>
                <p:cNvSpPr/>
                <p:nvPr/>
              </p:nvSpPr>
              <p:spPr>
                <a:xfrm>
                  <a:off x="637640" y="4475350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Middleware</a:t>
                  </a:r>
                </a:p>
              </p:txBody>
            </p:sp>
            <p:sp>
              <p:nvSpPr>
                <p:cNvPr id="33" name="Rounded Rectangle 32"/>
                <p:cNvSpPr/>
                <p:nvPr/>
              </p:nvSpPr>
              <p:spPr>
                <a:xfrm>
                  <a:off x="637640" y="5128493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Virtualization</a:t>
                  </a:r>
                </a:p>
              </p:txBody>
            </p:sp>
            <p:sp>
              <p:nvSpPr>
                <p:cNvPr id="34" name="Rounded Rectangle 33"/>
                <p:cNvSpPr/>
                <p:nvPr/>
              </p:nvSpPr>
              <p:spPr>
                <a:xfrm>
                  <a:off x="637640" y="3822207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Data</a:t>
                  </a:r>
                </a:p>
              </p:txBody>
            </p:sp>
            <p:sp>
              <p:nvSpPr>
                <p:cNvPr id="35" name="Rounded Rectangle 34"/>
                <p:cNvSpPr/>
                <p:nvPr/>
              </p:nvSpPr>
              <p:spPr>
                <a:xfrm>
                  <a:off x="637640" y="3495636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Applications</a:t>
                  </a:r>
                </a:p>
              </p:txBody>
            </p:sp>
            <p:sp>
              <p:nvSpPr>
                <p:cNvPr id="36" name="Rounded Rectangle 35"/>
                <p:cNvSpPr/>
                <p:nvPr/>
              </p:nvSpPr>
              <p:spPr>
                <a:xfrm>
                  <a:off x="637640" y="4148779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Runtime</a:t>
                  </a:r>
                </a:p>
              </p:txBody>
            </p:sp>
          </p:grpSp>
          <p:sp>
            <p:nvSpPr>
              <p:cNvPr id="27" name="Left Brace 26"/>
              <p:cNvSpPr/>
              <p:nvPr/>
            </p:nvSpPr>
            <p:spPr>
              <a:xfrm>
                <a:off x="988436" y="3456019"/>
                <a:ext cx="168940" cy="1498808"/>
              </a:xfrm>
              <a:prstGeom prst="leftBrace">
                <a:avLst>
                  <a:gd name="adj1" fmla="val 0"/>
                  <a:gd name="adj2" fmla="val 50000"/>
                </a:avLst>
              </a:prstGeom>
              <a:noFill/>
              <a:ln w="1905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8" name="TextBox 52"/>
              <p:cNvSpPr txBox="1"/>
              <p:nvPr/>
            </p:nvSpPr>
            <p:spPr>
              <a:xfrm>
                <a:off x="686468" y="3499427"/>
                <a:ext cx="381057" cy="1389184"/>
              </a:xfrm>
              <a:prstGeom prst="rect">
                <a:avLst/>
              </a:prstGeom>
              <a:noFill/>
            </p:spPr>
            <p:txBody>
              <a:bodyPr vert="vert270"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Calibri"/>
                    <a:cs typeface="Calibri"/>
                  </a:rPr>
                  <a:t>You Manage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</a:endParaRPr>
              </a:p>
            </p:txBody>
          </p:sp>
        </p:grpSp>
        <p:sp>
          <p:nvSpPr>
            <p:cNvPr id="23" name="Left Brace 22"/>
            <p:cNvSpPr/>
            <p:nvPr/>
          </p:nvSpPr>
          <p:spPr>
            <a:xfrm flipH="1">
              <a:off x="4181930" y="4462413"/>
              <a:ext cx="218311" cy="1588994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</a:endParaRPr>
            </a:p>
          </p:txBody>
        </p:sp>
        <p:sp>
          <p:nvSpPr>
            <p:cNvPr id="24" name="TextBox 56"/>
            <p:cNvSpPr txBox="1"/>
            <p:nvPr/>
          </p:nvSpPr>
          <p:spPr>
            <a:xfrm flipH="1">
              <a:off x="4324290" y="4918315"/>
              <a:ext cx="400110" cy="615549"/>
            </a:xfrm>
            <a:prstGeom prst="rect">
              <a:avLst/>
            </a:prstGeom>
            <a:noFill/>
            <a:ln>
              <a:noFill/>
            </a:ln>
          </p:spPr>
          <p:txBody>
            <a:bodyPr vert="eaVert" wrap="non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+mj-lt"/>
                  <a:ea typeface="Calibri"/>
                  <a:cs typeface="Calibri"/>
                </a:rPr>
                <a:t>IaaS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+mj-lt"/>
                <a:ea typeface="Calibri"/>
                <a:cs typeface="Calibri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957977" y="835533"/>
            <a:ext cx="2010836" cy="769747"/>
            <a:chOff x="6957977" y="835533"/>
            <a:chExt cx="2010836" cy="769747"/>
          </a:xfrm>
        </p:grpSpPr>
        <p:cxnSp>
          <p:nvCxnSpPr>
            <p:cNvPr id="53" name="Straight Arrow Connector 52"/>
            <p:cNvCxnSpPr/>
            <p:nvPr/>
          </p:nvCxnSpPr>
          <p:spPr bwMode="gray">
            <a:xfrm flipV="1">
              <a:off x="7636426" y="1225169"/>
              <a:ext cx="989612" cy="380111"/>
            </a:xfrm>
            <a:prstGeom prst="straightConnector1">
              <a:avLst/>
            </a:prstGeom>
            <a:solidFill>
              <a:schemeClr val="tx2"/>
            </a:solidFill>
            <a:ln w="38100" cap="flat" cmpd="sng" algn="ctr">
              <a:solidFill>
                <a:srgbClr val="2C95DD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sp>
          <p:nvSpPr>
            <p:cNvPr id="60" name="TextBox 59"/>
            <p:cNvSpPr txBox="1"/>
            <p:nvPr/>
          </p:nvSpPr>
          <p:spPr bwMode="gray">
            <a:xfrm>
              <a:off x="6957977" y="835533"/>
              <a:ext cx="2010836" cy="469666"/>
            </a:xfrm>
            <a:prstGeom prst="rect">
              <a:avLst/>
            </a:prstGeom>
            <a:noFill/>
          </p:spPr>
          <p:txBody>
            <a:bodyPr wrap="square" lIns="38405" tIns="19202" rIns="38405" bIns="19202" rtlCol="0">
              <a:spAutoFit/>
            </a:bodyPr>
            <a:lstStyle/>
            <a:p>
              <a:pPr algn="ctr" defTabSz="384048">
                <a:defRPr/>
              </a:pPr>
              <a:r>
                <a:rPr lang="en-US" sz="1400" b="1" kern="0" dirty="0" smtClean="0">
                  <a:solidFill>
                    <a:srgbClr val="FFFFFF"/>
                  </a:solidFill>
                  <a:latin typeface="Calibri"/>
                  <a:cs typeface="Calibri"/>
                </a:rPr>
                <a:t>Business Value, Agility &amp; Cost Savings</a:t>
              </a:r>
              <a:endParaRPr lang="en-US" sz="1400" b="1" kern="0" dirty="0">
                <a:solidFill>
                  <a:srgbClr val="FFFFFF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255329" y="1341402"/>
            <a:ext cx="3635353" cy="2806606"/>
            <a:chOff x="5255329" y="1341402"/>
            <a:chExt cx="3635353" cy="2806606"/>
          </a:xfrm>
        </p:grpSpPr>
        <p:sp>
          <p:nvSpPr>
            <p:cNvPr id="38" name="Rounded Rectangle 37"/>
            <p:cNvSpPr/>
            <p:nvPr/>
          </p:nvSpPr>
          <p:spPr>
            <a:xfrm>
              <a:off x="6112580" y="2892289"/>
              <a:ext cx="1523846" cy="205740"/>
            </a:xfrm>
            <a:prstGeom prst="round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uLnTx/>
                  <a:uFillTx/>
                  <a:latin typeface="+mj-lt"/>
                  <a:ea typeface="Calibri"/>
                  <a:cs typeface="Calibri"/>
                </a:rPr>
                <a:t>O/S</a:t>
              </a:r>
            </a:p>
          </p:txBody>
        </p:sp>
        <p:grpSp>
          <p:nvGrpSpPr>
            <p:cNvPr id="39" name="Group 38"/>
            <p:cNvGrpSpPr>
              <a:grpSpLocks noChangeAspect="1"/>
            </p:cNvGrpSpPr>
            <p:nvPr/>
          </p:nvGrpSpPr>
          <p:grpSpPr>
            <a:xfrm>
              <a:off x="5605101" y="1341402"/>
              <a:ext cx="2352716" cy="2806606"/>
              <a:chOff x="688216" y="2856832"/>
              <a:chExt cx="2240681" cy="3563942"/>
            </a:xfrm>
          </p:grpSpPr>
          <p:sp>
            <p:nvSpPr>
              <p:cNvPr id="42" name="Rounded Rectangle 41"/>
              <p:cNvSpPr/>
              <p:nvPr/>
            </p:nvSpPr>
            <p:spPr>
              <a:xfrm>
                <a:off x="688216" y="2856832"/>
                <a:ext cx="2240681" cy="3563942"/>
              </a:xfrm>
              <a:prstGeom prst="roundRect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</p:spPr>
            <p:txBody>
              <a:bodyPr rtlCol="0" anchor="t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C85F"/>
                    </a:solidFill>
                    <a:effectLst/>
                    <a:uLnTx/>
                    <a:uFillTx/>
                    <a:ea typeface="Calibri"/>
                    <a:cs typeface="Calibri"/>
                  </a:rPr>
                  <a:t>   </a:t>
                </a:r>
                <a:r>
                  <a:rPr kumimoji="0" lang="en-US" sz="1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C85F"/>
                    </a:solidFill>
                    <a:effectLst/>
                    <a:uLnTx/>
                    <a:uFillTx/>
                    <a:ea typeface="Calibri"/>
                    <a:cs typeface="Calibri"/>
                  </a:rPr>
                  <a:t>Cloud Native</a:t>
                </a:r>
              </a:p>
            </p:txBody>
          </p:sp>
          <p:grpSp>
            <p:nvGrpSpPr>
              <p:cNvPr id="43" name="Group 42"/>
              <p:cNvGrpSpPr/>
              <p:nvPr/>
            </p:nvGrpSpPr>
            <p:grpSpPr>
              <a:xfrm>
                <a:off x="1186926" y="3515609"/>
                <a:ext cx="1451282" cy="2873828"/>
                <a:chOff x="637640" y="3495636"/>
                <a:chExt cx="1371600" cy="2873828"/>
              </a:xfrm>
            </p:grpSpPr>
            <p:sp>
              <p:nvSpPr>
                <p:cNvPr id="44" name="Rounded Rectangle 43"/>
                <p:cNvSpPr/>
                <p:nvPr/>
              </p:nvSpPr>
              <p:spPr>
                <a:xfrm>
                  <a:off x="637640" y="5781636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Storage</a:t>
                  </a:r>
                </a:p>
              </p:txBody>
            </p:sp>
            <p:sp>
              <p:nvSpPr>
                <p:cNvPr id="45" name="Rounded Rectangle 44"/>
                <p:cNvSpPr/>
                <p:nvPr/>
              </p:nvSpPr>
              <p:spPr>
                <a:xfrm>
                  <a:off x="637640" y="5455064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Servers</a:t>
                  </a:r>
                </a:p>
              </p:txBody>
            </p:sp>
            <p:sp>
              <p:nvSpPr>
                <p:cNvPr id="46" name="Rounded Rectangle 45"/>
                <p:cNvSpPr/>
                <p:nvPr/>
              </p:nvSpPr>
              <p:spPr>
                <a:xfrm>
                  <a:off x="637640" y="6108207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Networking</a:t>
                  </a:r>
                </a:p>
              </p:txBody>
            </p:sp>
            <p:sp>
              <p:nvSpPr>
                <p:cNvPr id="47" name="Rounded Rectangle 46"/>
                <p:cNvSpPr/>
                <p:nvPr/>
              </p:nvSpPr>
              <p:spPr>
                <a:xfrm>
                  <a:off x="637640" y="4475350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Middleware</a:t>
                  </a:r>
                </a:p>
              </p:txBody>
            </p:sp>
            <p:sp>
              <p:nvSpPr>
                <p:cNvPr id="48" name="Rounded Rectangle 47"/>
                <p:cNvSpPr/>
                <p:nvPr/>
              </p:nvSpPr>
              <p:spPr>
                <a:xfrm>
                  <a:off x="637640" y="5128493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Virtualization</a:t>
                  </a:r>
                </a:p>
              </p:txBody>
            </p:sp>
            <p:sp>
              <p:nvSpPr>
                <p:cNvPr id="49" name="Rounded Rectangle 48"/>
                <p:cNvSpPr/>
                <p:nvPr/>
              </p:nvSpPr>
              <p:spPr>
                <a:xfrm>
                  <a:off x="637640" y="3822207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Data</a:t>
                  </a:r>
                </a:p>
              </p:txBody>
            </p:sp>
            <p:sp>
              <p:nvSpPr>
                <p:cNvPr id="50" name="Rounded Rectangle 49"/>
                <p:cNvSpPr/>
                <p:nvPr/>
              </p:nvSpPr>
              <p:spPr>
                <a:xfrm>
                  <a:off x="637640" y="3495636"/>
                  <a:ext cx="1371600" cy="261257"/>
                </a:xfrm>
                <a:prstGeom prst="roundRect">
                  <a:avLst/>
                </a:prstGeom>
                <a:solidFill>
                  <a:srgbClr val="00685D"/>
                </a:solidFill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Applications</a:t>
                  </a:r>
                </a:p>
              </p:txBody>
            </p:sp>
            <p:sp>
              <p:nvSpPr>
                <p:cNvPr id="51" name="Rounded Rectangle 50"/>
                <p:cNvSpPr/>
                <p:nvPr/>
              </p:nvSpPr>
              <p:spPr>
                <a:xfrm>
                  <a:off x="637640" y="4148779"/>
                  <a:ext cx="1371600" cy="261257"/>
                </a:xfrm>
                <a:prstGeom prst="roundRect">
                  <a:avLst/>
                </a:prstGeom>
                <a:ln/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marL="0" marR="0" lvl="0" indent="0" algn="ctr" defTabSz="91440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uLnTx/>
                      <a:uFillTx/>
                      <a:latin typeface="+mj-lt"/>
                      <a:ea typeface="Calibri"/>
                      <a:cs typeface="Calibri"/>
                    </a:rPr>
                    <a:t>Runtime</a:t>
                  </a:r>
                </a:p>
              </p:txBody>
            </p:sp>
          </p:grpSp>
        </p:grpSp>
        <p:sp>
          <p:nvSpPr>
            <p:cNvPr id="41" name="TextBox 56"/>
            <p:cNvSpPr txBox="1"/>
            <p:nvPr/>
          </p:nvSpPr>
          <p:spPr>
            <a:xfrm rot="16200000" flipH="1">
              <a:off x="7807994" y="2737507"/>
              <a:ext cx="1046440" cy="1118936"/>
            </a:xfrm>
            <a:prstGeom prst="rect">
              <a:avLst/>
            </a:prstGeom>
            <a:noFill/>
            <a:ln>
              <a:noFill/>
            </a:ln>
          </p:spPr>
          <p:txBody>
            <a:bodyPr vert="eaVert"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+mj-lt"/>
                  <a:ea typeface="Calibri"/>
                  <a:cs typeface="Calibri"/>
                </a:rPr>
                <a:t>Pivotal CF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+mj-lt"/>
                  <a:ea typeface="Calibri"/>
                  <a:cs typeface="Calibri"/>
                </a:rPr>
                <a:t>+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dirty="0" smtClean="0">
                  <a:solidFill>
                    <a:srgbClr val="FFFFFF"/>
                  </a:solidFill>
                  <a:latin typeface="+mj-lt"/>
                  <a:ea typeface="Calibri"/>
                  <a:cs typeface="Calibri"/>
                </a:rPr>
                <a:t>Choice of</a:t>
              </a:r>
              <a:r>
                <a:rPr lang="en-US" sz="1400" b="1" kern="0" noProof="0" dirty="0" smtClean="0">
                  <a:solidFill>
                    <a:srgbClr val="FFFFFF"/>
                  </a:solidFill>
                  <a:latin typeface="+mj-lt"/>
                  <a:ea typeface="Calibri"/>
                  <a:cs typeface="Calibri"/>
                </a:rPr>
                <a:t> IaaS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+mj-lt"/>
                <a:ea typeface="Calibri"/>
                <a:cs typeface="Calibri"/>
              </a:endParaRPr>
            </a:p>
          </p:txBody>
        </p:sp>
        <p:sp>
          <p:nvSpPr>
            <p:cNvPr id="57" name="Left Brace 56"/>
            <p:cNvSpPr/>
            <p:nvPr/>
          </p:nvSpPr>
          <p:spPr>
            <a:xfrm flipH="1">
              <a:off x="7659657" y="2380211"/>
              <a:ext cx="270688" cy="1759989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/>
                <a:cs typeface="Calibri"/>
              </a:endParaRPr>
            </a:p>
          </p:txBody>
        </p:sp>
        <p:sp>
          <p:nvSpPr>
            <p:cNvPr id="63" name="Left Brace 62"/>
            <p:cNvSpPr/>
            <p:nvPr/>
          </p:nvSpPr>
          <p:spPr>
            <a:xfrm>
              <a:off x="5752665" y="1858850"/>
              <a:ext cx="317596" cy="538582"/>
            </a:xfrm>
            <a:prstGeom prst="leftBrace">
              <a:avLst>
                <a:gd name="adj1" fmla="val 0"/>
                <a:gd name="adj2" fmla="val 50000"/>
              </a:avLst>
            </a:prstGeom>
            <a:noFill/>
            <a:ln w="1905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4" name="TextBox 52"/>
            <p:cNvSpPr txBox="1"/>
            <p:nvPr/>
          </p:nvSpPr>
          <p:spPr>
            <a:xfrm>
              <a:off x="5255329" y="1685324"/>
              <a:ext cx="615553" cy="80705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Calibri"/>
                  <a:cs typeface="Calibri"/>
                </a:rPr>
                <a:t>You Manage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513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ocksy_txp157cab05rEJ000_Medium_423382.jpg"/>
          <p:cNvPicPr>
            <a:picLocks noChangeAspect="1"/>
          </p:cNvPicPr>
          <p:nvPr/>
        </p:nvPicPr>
        <p:blipFill>
          <a:blip r:embed="rId3"/>
          <a:srcRect t="1558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8000">
                <a:srgbClr val="000000">
                  <a:alpha val="0"/>
                </a:srgbClr>
              </a:gs>
              <a:gs pos="54000">
                <a:srgbClr val="000000">
                  <a:alpha val="86000"/>
                </a:srgbClr>
              </a:gs>
              <a:gs pos="83000">
                <a:srgbClr val="000000">
                  <a:alpha val="89000"/>
                </a:srgbClr>
              </a:gs>
            </a:gsLst>
            <a:lin ang="16500000" scaled="0"/>
            <a:tileRect/>
          </a:gradFill>
          <a:ln w="444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8579" tIns="34289" rIns="68579" bIns="34289"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</a:endParaRPr>
          </a:p>
        </p:txBody>
      </p:sp>
      <p:grpSp>
        <p:nvGrpSpPr>
          <p:cNvPr id="2" name="Group 24"/>
          <p:cNvGrpSpPr/>
          <p:nvPr/>
        </p:nvGrpSpPr>
        <p:grpSpPr>
          <a:xfrm>
            <a:off x="3754006" y="2328641"/>
            <a:ext cx="1187450" cy="800195"/>
            <a:chOff x="1314450" y="2381250"/>
            <a:chExt cx="1847850" cy="1245223"/>
          </a:xfrm>
        </p:grpSpPr>
        <p:sp>
          <p:nvSpPr>
            <p:cNvPr id="24" name="Rounded Rectangle 23"/>
            <p:cNvSpPr/>
            <p:nvPr/>
          </p:nvSpPr>
          <p:spPr>
            <a:xfrm>
              <a:off x="1752600" y="2806700"/>
              <a:ext cx="1028700" cy="635000"/>
            </a:xfrm>
            <a:prstGeom prst="roundRect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pic>
          <p:nvPicPr>
            <p:cNvPr id="22" name="Picture 21" descr="cf-green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4450" y="2381250"/>
              <a:ext cx="1847850" cy="1245223"/>
            </a:xfrm>
            <a:prstGeom prst="rect">
              <a:avLst/>
            </a:prstGeom>
          </p:spPr>
        </p:pic>
      </p:grpSp>
      <p:cxnSp>
        <p:nvCxnSpPr>
          <p:cNvPr id="40" name="Straight Connector 39"/>
          <p:cNvCxnSpPr/>
          <p:nvPr/>
        </p:nvCxnSpPr>
        <p:spPr>
          <a:xfrm>
            <a:off x="596900" y="2111130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96900" y="3428754"/>
            <a:ext cx="7848600" cy="1588"/>
          </a:xfrm>
          <a:prstGeom prst="line">
            <a:avLst/>
          </a:prstGeom>
          <a:ln w="222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bg2">
                    <a:alpha val="0"/>
                  </a:schemeClr>
                </a:gs>
                <a:gs pos="49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hape 1014"/>
          <p:cNvSpPr txBox="1">
            <a:spLocks/>
          </p:cNvSpPr>
          <p:nvPr/>
        </p:nvSpPr>
        <p:spPr>
          <a:xfrm>
            <a:off x="1820794" y="1336859"/>
            <a:ext cx="5209487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dist">
              <a:lnSpc>
                <a:spcPct val="90000"/>
              </a:lnSpc>
              <a:buSzPct val="25000"/>
              <a:defRPr/>
            </a:pPr>
            <a:endParaRPr lang="en" sz="4500" b="1" kern="0" cap="all" dirty="0">
              <a:solidFill>
                <a:srgbClr val="00888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Shape 1163"/>
          <p:cNvSpPr txBox="1">
            <a:spLocks/>
          </p:cNvSpPr>
          <p:nvPr/>
        </p:nvSpPr>
        <p:spPr bwMode="gray">
          <a:xfrm>
            <a:off x="205956" y="1396070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 b="0" i="0" u="none" strike="noStrike" cap="none" baseline="0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 algn="ctr">
              <a:buSzPct val="25000"/>
            </a:pPr>
            <a:r>
              <a:rPr lang="en-US" b="1" cap="all" dirty="0" smtClean="0">
                <a:solidFill>
                  <a:srgbClr val="74CEC7"/>
                </a:solidFill>
              </a:rPr>
              <a:t>D e m o</a:t>
            </a:r>
            <a:endParaRPr lang="en" sz="2100" b="1" cap="all" dirty="0">
              <a:solidFill>
                <a:srgbClr val="74CE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9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Shape 1039"/>
          <p:cNvSpPr txBox="1">
            <a:spLocks noGrp="1"/>
          </p:cNvSpPr>
          <p:nvPr>
            <p:ph type="title"/>
          </p:nvPr>
        </p:nvSpPr>
        <p:spPr>
          <a:xfrm>
            <a:off x="457200" y="146211"/>
            <a:ext cx="8229600" cy="857400"/>
          </a:xfrm>
        </p:spPr>
        <p:txBody>
          <a:bodyPr/>
          <a:lstStyle/>
          <a:p>
            <a:pPr lvl="0"/>
            <a:r>
              <a:rPr lang="en-US" sz="3200" dirty="0" smtClean="0">
                <a:solidFill>
                  <a:schemeClr val="accent2"/>
                </a:solidFill>
                <a:sym typeface="Calibri"/>
              </a:rPr>
              <a:t>What Just Happened</a:t>
            </a:r>
            <a:endParaRPr lang="en-US" sz="3200" dirty="0">
              <a:solidFill>
                <a:schemeClr val="accent2"/>
              </a:solidFill>
              <a:sym typeface="Calibri"/>
            </a:endParaRPr>
          </a:p>
        </p:txBody>
      </p:sp>
      <p:pic>
        <p:nvPicPr>
          <p:cNvPr id="8" name="Shape 1040"/>
          <p:cNvPicPr preferRelativeResize="0">
            <a:picLocks noGrp="1"/>
          </p:cNvPicPr>
          <p:nvPr>
            <p:ph type="body" sz="quarter" idx="4294967295"/>
          </p:nvPr>
        </p:nvPicPr>
        <p:blipFill rotWithShape="1">
          <a:blip r:embed="rId3">
            <a:alphaModFix/>
          </a:blip>
          <a:srcRect t="-71" b="-155"/>
          <a:stretch/>
        </p:blipFill>
        <p:spPr>
          <a:xfrm>
            <a:off x="417381" y="1150335"/>
            <a:ext cx="8309238" cy="373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1060"/>
          <p:cNvPicPr preferRelativeResize="0"/>
          <p:nvPr/>
        </p:nvPicPr>
        <p:blipFill rotWithShape="1">
          <a:blip r:embed="rId4">
            <a:alphaModFix/>
          </a:blip>
          <a:srcRect l="19954" r="21906" b="35674"/>
          <a:stretch/>
        </p:blipFill>
        <p:spPr>
          <a:xfrm>
            <a:off x="8092406" y="4556197"/>
            <a:ext cx="349250" cy="21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061"/>
          <p:cNvPicPr preferRelativeResize="0"/>
          <p:nvPr/>
        </p:nvPicPr>
        <p:blipFill rotWithShape="1">
          <a:blip r:embed="rId5">
            <a:alphaModFix/>
          </a:blip>
          <a:srcRect l="-1792" t="72528" r="584" b="-2418"/>
          <a:stretch/>
        </p:blipFill>
        <p:spPr>
          <a:xfrm>
            <a:off x="6993856" y="4568897"/>
            <a:ext cx="1090612" cy="180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3136070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6" name="Shape 9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7" y="7"/>
            <a:ext cx="5434092" cy="4368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Shape 977"/>
          <p:cNvPicPr preferRelativeResize="0"/>
          <p:nvPr/>
        </p:nvPicPr>
        <p:blipFill rotWithShape="1">
          <a:blip r:embed="rId4">
            <a:alphaModFix/>
          </a:blip>
          <a:srcRect t="35656"/>
          <a:stretch/>
        </p:blipFill>
        <p:spPr>
          <a:xfrm>
            <a:off x="0" y="3579247"/>
            <a:ext cx="5429612" cy="1083542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Shape 988"/>
          <p:cNvSpPr/>
          <p:nvPr/>
        </p:nvSpPr>
        <p:spPr>
          <a:xfrm>
            <a:off x="1536396" y="355260"/>
            <a:ext cx="1365554" cy="195393"/>
          </a:xfrm>
          <a:prstGeom prst="rect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txBody>
          <a:bodyPr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bg1">
                  <a:lumMod val="8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3619500"/>
            <a:ext cx="8631737" cy="925286"/>
            <a:chOff x="0" y="3619500"/>
            <a:chExt cx="8631737" cy="925286"/>
          </a:xfrm>
        </p:grpSpPr>
        <p:sp>
          <p:nvSpPr>
            <p:cNvPr id="984" name="Shape 984"/>
            <p:cNvSpPr/>
            <p:nvPr/>
          </p:nvSpPr>
          <p:spPr>
            <a:xfrm>
              <a:off x="0" y="3619500"/>
              <a:ext cx="5313442" cy="925286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7" name="Shape 997"/>
            <p:cNvSpPr txBox="1"/>
            <p:nvPr/>
          </p:nvSpPr>
          <p:spPr>
            <a:xfrm>
              <a:off x="6227149" y="4015416"/>
              <a:ext cx="2404588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Logging, Health, Telemetry</a:t>
              </a:r>
            </a:p>
          </p:txBody>
        </p:sp>
        <p:cxnSp>
          <p:nvCxnSpPr>
            <p:cNvPr id="999" name="Shape 999"/>
            <p:cNvCxnSpPr>
              <a:endCxn id="984" idx="3"/>
            </p:cNvCxnSpPr>
            <p:nvPr/>
          </p:nvCxnSpPr>
          <p:spPr>
            <a:xfrm flipH="1" flipV="1">
              <a:off x="5313442" y="4082143"/>
              <a:ext cx="844123" cy="90639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9" name="Group 8"/>
          <p:cNvGrpSpPr/>
          <p:nvPr/>
        </p:nvGrpSpPr>
        <p:grpSpPr>
          <a:xfrm>
            <a:off x="0" y="3112925"/>
            <a:ext cx="7469267" cy="392280"/>
            <a:chOff x="0" y="3112925"/>
            <a:chExt cx="7469267" cy="392280"/>
          </a:xfrm>
        </p:grpSpPr>
        <p:sp>
          <p:nvSpPr>
            <p:cNvPr id="982" name="Shape 982"/>
            <p:cNvSpPr/>
            <p:nvPr/>
          </p:nvSpPr>
          <p:spPr>
            <a:xfrm>
              <a:off x="0" y="3112925"/>
              <a:ext cx="2533650" cy="39228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6" name="Shape 996"/>
            <p:cNvSpPr txBox="1"/>
            <p:nvPr/>
          </p:nvSpPr>
          <p:spPr>
            <a:xfrm>
              <a:off x="6227149" y="3158453"/>
              <a:ext cx="1242118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App Lifecycle</a:t>
              </a:r>
            </a:p>
          </p:txBody>
        </p:sp>
        <p:cxnSp>
          <p:nvCxnSpPr>
            <p:cNvPr id="1000" name="Shape 1000"/>
            <p:cNvCxnSpPr/>
            <p:nvPr/>
          </p:nvCxnSpPr>
          <p:spPr>
            <a:xfrm flipH="1">
              <a:off x="2533650" y="3285411"/>
              <a:ext cx="3623915" cy="48300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8" name="Group 7"/>
          <p:cNvGrpSpPr/>
          <p:nvPr/>
        </p:nvGrpSpPr>
        <p:grpSpPr>
          <a:xfrm>
            <a:off x="18436" y="2624633"/>
            <a:ext cx="9029726" cy="430604"/>
            <a:chOff x="18436" y="2624633"/>
            <a:chExt cx="9029726" cy="430604"/>
          </a:xfrm>
        </p:grpSpPr>
        <p:sp>
          <p:nvSpPr>
            <p:cNvPr id="981" name="Shape 981"/>
            <p:cNvSpPr/>
            <p:nvPr/>
          </p:nvSpPr>
          <p:spPr>
            <a:xfrm>
              <a:off x="18436" y="2624633"/>
              <a:ext cx="5182214" cy="430604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5" name="Shape 995"/>
            <p:cNvSpPr txBox="1"/>
            <p:nvPr/>
          </p:nvSpPr>
          <p:spPr>
            <a:xfrm>
              <a:off x="6227149" y="2753482"/>
              <a:ext cx="2821013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Application Installation &amp; </a:t>
              </a:r>
              <a:r>
                <a:rPr lang="en-US" sz="1400" b="0" i="0" u="none" strike="noStrike" cap="none" baseline="0" dirty="0" err="1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Config</a:t>
              </a:r>
              <a:endParaRPr lang="en-US" sz="1400" b="0" i="0" u="none" strike="noStrike" cap="none" baseline="0" dirty="0">
                <a:solidFill>
                  <a:schemeClr val="bg1">
                    <a:lumMod val="85000"/>
                  </a:schemeClr>
                </a:solidFill>
                <a:latin typeface="Arial"/>
                <a:ea typeface="Helvetica Neue"/>
                <a:cs typeface="Arial"/>
                <a:sym typeface="Helvetica Neue"/>
              </a:endParaRPr>
            </a:p>
          </p:txBody>
        </p:sp>
        <p:cxnSp>
          <p:nvCxnSpPr>
            <p:cNvPr id="1001" name="Shape 1001"/>
            <p:cNvCxnSpPr/>
            <p:nvPr/>
          </p:nvCxnSpPr>
          <p:spPr>
            <a:xfrm flipH="1" flipV="1">
              <a:off x="5152571" y="2803071"/>
              <a:ext cx="1004996" cy="77369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7" name="Group 6"/>
          <p:cNvGrpSpPr/>
          <p:nvPr/>
        </p:nvGrpSpPr>
        <p:grpSpPr>
          <a:xfrm>
            <a:off x="18436" y="2331441"/>
            <a:ext cx="9061831" cy="253916"/>
            <a:chOff x="18436" y="2331441"/>
            <a:chExt cx="9061831" cy="253916"/>
          </a:xfrm>
        </p:grpSpPr>
        <p:sp>
          <p:nvSpPr>
            <p:cNvPr id="980" name="Shape 980"/>
            <p:cNvSpPr/>
            <p:nvPr/>
          </p:nvSpPr>
          <p:spPr>
            <a:xfrm>
              <a:off x="18436" y="2376714"/>
              <a:ext cx="5182214" cy="186985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4" name="Shape 994"/>
            <p:cNvSpPr txBox="1"/>
            <p:nvPr/>
          </p:nvSpPr>
          <p:spPr>
            <a:xfrm>
              <a:off x="6227149" y="2331441"/>
              <a:ext cx="2853118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Middleware Installation &amp; </a:t>
              </a:r>
              <a:r>
                <a:rPr lang="en-US" sz="1400" b="0" i="0" u="none" strike="noStrike" cap="none" baseline="0" dirty="0" err="1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Config</a:t>
              </a:r>
              <a:endParaRPr lang="en-US" sz="1400" b="0" i="0" u="none" strike="noStrike" cap="none" baseline="0" dirty="0">
                <a:solidFill>
                  <a:schemeClr val="bg1">
                    <a:lumMod val="85000"/>
                  </a:schemeClr>
                </a:solidFill>
                <a:latin typeface="Arial"/>
                <a:ea typeface="Helvetica Neue"/>
                <a:cs typeface="Arial"/>
                <a:sym typeface="Helvetica Neue"/>
              </a:endParaRPr>
            </a:p>
          </p:txBody>
        </p:sp>
        <p:cxnSp>
          <p:nvCxnSpPr>
            <p:cNvPr id="1002" name="Shape 1002"/>
            <p:cNvCxnSpPr/>
            <p:nvPr/>
          </p:nvCxnSpPr>
          <p:spPr>
            <a:xfrm flipH="1" flipV="1">
              <a:off x="5170714" y="2485571"/>
              <a:ext cx="986851" cy="16330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6" name="Group 5"/>
          <p:cNvGrpSpPr/>
          <p:nvPr/>
        </p:nvGrpSpPr>
        <p:grpSpPr>
          <a:xfrm>
            <a:off x="18436" y="1941286"/>
            <a:ext cx="8759445" cy="357330"/>
            <a:chOff x="18436" y="1941286"/>
            <a:chExt cx="8759445" cy="357330"/>
          </a:xfrm>
        </p:grpSpPr>
        <p:sp>
          <p:nvSpPr>
            <p:cNvPr id="979" name="Shape 979"/>
            <p:cNvSpPr/>
            <p:nvPr/>
          </p:nvSpPr>
          <p:spPr>
            <a:xfrm>
              <a:off x="18436" y="1941286"/>
              <a:ext cx="5182214" cy="181429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3" name="Shape 993"/>
            <p:cNvSpPr txBox="1"/>
            <p:nvPr/>
          </p:nvSpPr>
          <p:spPr>
            <a:xfrm>
              <a:off x="6227149" y="2044700"/>
              <a:ext cx="2550732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Runtime Installation &amp; </a:t>
              </a:r>
              <a:r>
                <a:rPr lang="en-US" sz="1400" b="0" i="0" u="none" strike="noStrike" cap="none" baseline="0" dirty="0" err="1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Config</a:t>
              </a:r>
              <a:endParaRPr lang="en-US" sz="1400" b="0" i="0" u="none" strike="noStrike" cap="none" baseline="0" dirty="0">
                <a:solidFill>
                  <a:schemeClr val="bg1">
                    <a:lumMod val="85000"/>
                  </a:schemeClr>
                </a:solidFill>
                <a:latin typeface="Arial"/>
                <a:ea typeface="Helvetica Neue"/>
                <a:cs typeface="Arial"/>
                <a:sym typeface="Helvetica Neue"/>
              </a:endParaRPr>
            </a:p>
          </p:txBody>
        </p:sp>
        <p:cxnSp>
          <p:nvCxnSpPr>
            <p:cNvPr id="1003" name="Shape 1003"/>
            <p:cNvCxnSpPr>
              <a:endCxn id="979" idx="3"/>
            </p:cNvCxnSpPr>
            <p:nvPr/>
          </p:nvCxnSpPr>
          <p:spPr>
            <a:xfrm flipH="1" flipV="1">
              <a:off x="5200650" y="2032001"/>
              <a:ext cx="956917" cy="139657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5" name="Group 4"/>
          <p:cNvGrpSpPr/>
          <p:nvPr/>
        </p:nvGrpSpPr>
        <p:grpSpPr>
          <a:xfrm>
            <a:off x="0" y="1351644"/>
            <a:ext cx="7469267" cy="631975"/>
            <a:chOff x="0" y="1351644"/>
            <a:chExt cx="7469267" cy="631975"/>
          </a:xfrm>
        </p:grpSpPr>
        <p:sp>
          <p:nvSpPr>
            <p:cNvPr id="978" name="Shape 978"/>
            <p:cNvSpPr/>
            <p:nvPr/>
          </p:nvSpPr>
          <p:spPr>
            <a:xfrm>
              <a:off x="0" y="1351644"/>
              <a:ext cx="5200649" cy="344714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2" name="Shape 992"/>
            <p:cNvSpPr txBox="1"/>
            <p:nvPr/>
          </p:nvSpPr>
          <p:spPr>
            <a:xfrm>
              <a:off x="6227149" y="1729703"/>
              <a:ext cx="1242118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App Lifecycle</a:t>
              </a:r>
            </a:p>
          </p:txBody>
        </p:sp>
        <p:cxnSp>
          <p:nvCxnSpPr>
            <p:cNvPr id="1004" name="Shape 1004"/>
            <p:cNvCxnSpPr>
              <a:endCxn id="978" idx="3"/>
            </p:cNvCxnSpPr>
            <p:nvPr/>
          </p:nvCxnSpPr>
          <p:spPr>
            <a:xfrm flipH="1" flipV="1">
              <a:off x="5200649" y="1524001"/>
              <a:ext cx="956916" cy="332662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3" name="Group 2"/>
          <p:cNvGrpSpPr/>
          <p:nvPr/>
        </p:nvGrpSpPr>
        <p:grpSpPr>
          <a:xfrm>
            <a:off x="0" y="838322"/>
            <a:ext cx="7742179" cy="811102"/>
            <a:chOff x="0" y="838322"/>
            <a:chExt cx="7742179" cy="811102"/>
          </a:xfrm>
        </p:grpSpPr>
        <p:sp>
          <p:nvSpPr>
            <p:cNvPr id="985" name="Shape 985"/>
            <p:cNvSpPr/>
            <p:nvPr/>
          </p:nvSpPr>
          <p:spPr>
            <a:xfrm>
              <a:off x="0" y="838322"/>
              <a:ext cx="5200649" cy="439849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1" name="Shape 991"/>
            <p:cNvSpPr txBox="1"/>
            <p:nvPr/>
          </p:nvSpPr>
          <p:spPr>
            <a:xfrm>
              <a:off x="6227149" y="1395508"/>
              <a:ext cx="1515030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Service Bindings</a:t>
              </a:r>
            </a:p>
          </p:txBody>
        </p:sp>
        <p:cxnSp>
          <p:nvCxnSpPr>
            <p:cNvPr id="1006" name="Shape 1006"/>
            <p:cNvCxnSpPr>
              <a:endCxn id="985" idx="3"/>
            </p:cNvCxnSpPr>
            <p:nvPr/>
          </p:nvCxnSpPr>
          <p:spPr>
            <a:xfrm flipH="1" flipV="1">
              <a:off x="5200649" y="1058247"/>
              <a:ext cx="955410" cy="427934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grpSp>
        <p:nvGrpSpPr>
          <p:cNvPr id="2" name="Group 1"/>
          <p:cNvGrpSpPr/>
          <p:nvPr/>
        </p:nvGrpSpPr>
        <p:grpSpPr>
          <a:xfrm>
            <a:off x="0" y="362509"/>
            <a:ext cx="7772046" cy="983544"/>
            <a:chOff x="0" y="362509"/>
            <a:chExt cx="7772046" cy="983544"/>
          </a:xfrm>
        </p:grpSpPr>
        <p:sp>
          <p:nvSpPr>
            <p:cNvPr id="987" name="Shape 987"/>
            <p:cNvSpPr/>
            <p:nvPr/>
          </p:nvSpPr>
          <p:spPr>
            <a:xfrm>
              <a:off x="0" y="362509"/>
              <a:ext cx="5200649" cy="189944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34275" tIns="17125" rIns="34275" bIns="1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90" name="Shape 990"/>
            <p:cNvSpPr txBox="1"/>
            <p:nvPr/>
          </p:nvSpPr>
          <p:spPr>
            <a:xfrm>
              <a:off x="6227149" y="1092137"/>
              <a:ext cx="1544897" cy="253916"/>
            </a:xfrm>
            <a:prstGeom prst="rect">
              <a:avLst/>
            </a:prstGeom>
            <a:noFill/>
            <a:ln>
              <a:noFill/>
            </a:ln>
          </p:spPr>
          <p:txBody>
            <a:bodyPr lIns="19050" tIns="19050" rIns="19050" bIns="190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400" b="0" i="0" u="none" strike="noStrike" cap="none" baseline="0" dirty="0">
                  <a:solidFill>
                    <a:schemeClr val="bg1">
                      <a:lumMod val="85000"/>
                    </a:schemeClr>
                  </a:solidFill>
                  <a:latin typeface="Arial"/>
                  <a:ea typeface="Helvetica Neue"/>
                  <a:cs typeface="Arial"/>
                  <a:sym typeface="Helvetica Neue"/>
                </a:rPr>
                <a:t>Firewall &amp; Routes</a:t>
              </a:r>
            </a:p>
          </p:txBody>
        </p:sp>
        <p:cxnSp>
          <p:nvCxnSpPr>
            <p:cNvPr id="1007" name="Shape 1007"/>
            <p:cNvCxnSpPr>
              <a:endCxn id="987" idx="3"/>
            </p:cNvCxnSpPr>
            <p:nvPr/>
          </p:nvCxnSpPr>
          <p:spPr>
            <a:xfrm flipH="1" flipV="1">
              <a:off x="5200649" y="457481"/>
              <a:ext cx="956916" cy="761614"/>
            </a:xfrm>
            <a:prstGeom prst="straightConnector1">
              <a:avLst/>
            </a:prstGeom>
            <a:noFill/>
            <a:ln w="57150" cap="flat" cmpd="sng">
              <a:solidFill>
                <a:srgbClr val="008774"/>
              </a:solidFill>
              <a:prstDash val="solid"/>
              <a:miter/>
              <a:headEnd type="none" w="med" len="med"/>
              <a:tailEnd type="stealth" w="lg" len="lg"/>
            </a:ln>
          </p:spPr>
        </p:cxn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57670" y="0"/>
            <a:ext cx="3317125" cy="914530"/>
          </a:xfrm>
        </p:spPr>
        <p:txBody>
          <a:bodyPr/>
          <a:lstStyle/>
          <a:p>
            <a:pPr lvl="0"/>
            <a:r>
              <a:rPr lang="en-US" dirty="0" smtClean="0">
                <a:solidFill>
                  <a:srgbClr val="00AE9E"/>
                </a:solidFill>
              </a:rPr>
              <a:t>Full Stack Ticket Elimination</a:t>
            </a:r>
            <a:endParaRPr lang="en-US" dirty="0">
              <a:solidFill>
                <a:srgbClr val="00AE9E"/>
              </a:solidFill>
            </a:endParaRPr>
          </a:p>
        </p:txBody>
      </p:sp>
      <p:sp>
        <p:nvSpPr>
          <p:cNvPr id="44" name="Shape 988"/>
          <p:cNvSpPr/>
          <p:nvPr/>
        </p:nvSpPr>
        <p:spPr>
          <a:xfrm>
            <a:off x="1244296" y="4036786"/>
            <a:ext cx="1365554" cy="104338"/>
          </a:xfrm>
          <a:prstGeom prst="rect">
            <a:avLst/>
          </a:prstGeom>
          <a:solidFill>
            <a:srgbClr val="000000"/>
          </a:solidFill>
          <a:ln>
            <a:solidFill>
              <a:schemeClr val="tx2"/>
            </a:solidFill>
          </a:ln>
        </p:spPr>
        <p:txBody>
          <a:bodyPr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bg1">
                  <a:lumMod val="8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8742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5" b="5795"/>
          <a:stretch/>
        </p:blipFill>
        <p:spPr>
          <a:xfrm>
            <a:off x="-13167" y="-130747"/>
            <a:ext cx="9170334" cy="5404994"/>
          </a:xfrm>
          <a:prstGeom prst="rect">
            <a:avLst/>
          </a:prstGeom>
        </p:spPr>
      </p:pic>
      <p:sp>
        <p:nvSpPr>
          <p:cNvPr id="14" name="Shape 251"/>
          <p:cNvSpPr/>
          <p:nvPr/>
        </p:nvSpPr>
        <p:spPr>
          <a:xfrm>
            <a:off x="-4469" y="-130747"/>
            <a:ext cx="9144000" cy="5404994"/>
          </a:xfrm>
          <a:prstGeom prst="rect">
            <a:avLst/>
          </a:prstGeom>
          <a:solidFill>
            <a:srgbClr val="182730">
              <a:alpha val="7700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10" y="978442"/>
            <a:ext cx="1368554" cy="3362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3455" y="1898424"/>
            <a:ext cx="7897090" cy="202517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200" b="1" spc="-100" dirty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Cloud Native </a:t>
            </a:r>
            <a:r>
              <a:rPr lang="en-US" sz="4200" b="1" spc="-100" dirty="0" smtClean="0">
                <a:solidFill>
                  <a:srgbClr val="00AE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Applications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400" b="1" spc="-1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Workshop Introduction</a:t>
            </a:r>
            <a:endParaRPr lang="en-US" sz="2400" b="1" spc="-1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  <a:p>
            <a:pPr>
              <a:spcAft>
                <a:spcPts val="1200"/>
              </a:spcAft>
            </a:pPr>
            <a:endParaRPr lang="en-US" sz="4200" b="1" spc="-100" dirty="0" smtClean="0">
              <a:solidFill>
                <a:srgbClr val="00AE9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7" name="Picture 6" descr="pivotal_teal.png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80" y="4855076"/>
            <a:ext cx="731520" cy="1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68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3"/>
          <p:cNvSpPr>
            <a:spLocks noGrp="1"/>
          </p:cNvSpPr>
          <p:nvPr>
            <p:ph type="title"/>
          </p:nvPr>
        </p:nvSpPr>
        <p:spPr>
          <a:xfrm>
            <a:off x="175559" y="110383"/>
            <a:ext cx="8410574" cy="460374"/>
          </a:xfrm>
        </p:spPr>
        <p:txBody>
          <a:bodyPr/>
          <a:lstStyle/>
          <a:p>
            <a:pPr algn="l"/>
            <a:r>
              <a:rPr lang="en-US" sz="3200" dirty="0" smtClean="0">
                <a:solidFill>
                  <a:schemeClr val="accent2"/>
                </a:solidFill>
              </a:rPr>
              <a:t>Pivotal Cloud Foundry at a Glance</a:t>
            </a:r>
            <a:endParaRPr lang="en-US" sz="3200" dirty="0">
              <a:solidFill>
                <a:schemeClr val="accent2"/>
              </a:solidFill>
            </a:endParaRPr>
          </a:p>
        </p:txBody>
      </p:sp>
      <p:grpSp>
        <p:nvGrpSpPr>
          <p:cNvPr id="140" name="Group 139"/>
          <p:cNvGrpSpPr/>
          <p:nvPr/>
        </p:nvGrpSpPr>
        <p:grpSpPr>
          <a:xfrm>
            <a:off x="665480" y="741680"/>
            <a:ext cx="7813040" cy="3443662"/>
            <a:chOff x="302612" y="151047"/>
            <a:chExt cx="8582893" cy="3973998"/>
          </a:xfrm>
        </p:grpSpPr>
        <p:sp>
          <p:nvSpPr>
            <p:cNvPr id="141" name="Shape 666"/>
            <p:cNvSpPr/>
            <p:nvPr/>
          </p:nvSpPr>
          <p:spPr>
            <a:xfrm>
              <a:off x="302612" y="151048"/>
              <a:ext cx="6627633" cy="341348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rgbClr val="292C2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2" name="Shape 667"/>
            <p:cNvSpPr/>
            <p:nvPr/>
          </p:nvSpPr>
          <p:spPr>
            <a:xfrm>
              <a:off x="391676" y="1020688"/>
              <a:ext cx="6423653" cy="201038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3" name="Shape 668"/>
            <p:cNvSpPr/>
            <p:nvPr/>
          </p:nvSpPr>
          <p:spPr>
            <a:xfrm>
              <a:off x="7046922" y="151047"/>
              <a:ext cx="1822203" cy="3398617"/>
            </a:xfrm>
            <a:prstGeom prst="rect">
              <a:avLst/>
            </a:prstGeom>
            <a:solidFill>
              <a:srgbClr val="2E7CA2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4" name="Shape 669"/>
            <p:cNvSpPr/>
            <p:nvPr/>
          </p:nvSpPr>
          <p:spPr>
            <a:xfrm>
              <a:off x="1552723" y="506426"/>
              <a:ext cx="2033928" cy="457947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Container Scheduling</a:t>
              </a:r>
            </a:p>
          </p:txBody>
        </p:sp>
        <p:sp>
          <p:nvSpPr>
            <p:cNvPr id="145" name="Shape 670"/>
            <p:cNvSpPr/>
            <p:nvPr/>
          </p:nvSpPr>
          <p:spPr>
            <a:xfrm>
              <a:off x="2028875" y="1070886"/>
              <a:ext cx="3213038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1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Application Framework</a:t>
              </a:r>
            </a:p>
          </p:txBody>
        </p:sp>
        <p:sp>
          <p:nvSpPr>
            <p:cNvPr id="146" name="Shape 671"/>
            <p:cNvSpPr/>
            <p:nvPr/>
          </p:nvSpPr>
          <p:spPr>
            <a:xfrm>
              <a:off x="7192803" y="161701"/>
              <a:ext cx="152707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1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Services</a:t>
              </a:r>
            </a:p>
          </p:txBody>
        </p:sp>
        <p:sp>
          <p:nvSpPr>
            <p:cNvPr id="147" name="Shape 672"/>
            <p:cNvSpPr/>
            <p:nvPr/>
          </p:nvSpPr>
          <p:spPr>
            <a:xfrm>
              <a:off x="2364528" y="171624"/>
              <a:ext cx="2571519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400" b="1" i="0" u="none" strike="noStrike" cap="none" baseline="0" dirty="0">
                  <a:solidFill>
                    <a:srgbClr val="10253F"/>
                  </a:solidFill>
                  <a:latin typeface="Roboto"/>
                  <a:ea typeface="Roboto"/>
                  <a:cs typeface="Roboto"/>
                  <a:sym typeface="Roboto"/>
                </a:rPr>
                <a:t>Platform Runtime</a:t>
              </a:r>
            </a:p>
          </p:txBody>
        </p:sp>
        <p:sp>
          <p:nvSpPr>
            <p:cNvPr id="148" name="Shape 673"/>
            <p:cNvSpPr/>
            <p:nvPr/>
          </p:nvSpPr>
          <p:spPr>
            <a:xfrm>
              <a:off x="391679" y="506426"/>
              <a:ext cx="1091588" cy="457947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Routing</a:t>
              </a:r>
            </a:p>
          </p:txBody>
        </p:sp>
        <p:sp>
          <p:nvSpPr>
            <p:cNvPr id="149" name="Shape 674"/>
            <p:cNvSpPr/>
            <p:nvPr/>
          </p:nvSpPr>
          <p:spPr>
            <a:xfrm>
              <a:off x="7148124" y="522049"/>
              <a:ext cx="1527078" cy="411923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Database</a:t>
              </a:r>
            </a:p>
          </p:txBody>
        </p:sp>
        <p:sp>
          <p:nvSpPr>
            <p:cNvPr id="150" name="Shape 675"/>
            <p:cNvSpPr/>
            <p:nvPr/>
          </p:nvSpPr>
          <p:spPr>
            <a:xfrm>
              <a:off x="5505081" y="501512"/>
              <a:ext cx="1310253" cy="457947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Configuration</a:t>
              </a:r>
            </a:p>
          </p:txBody>
        </p:sp>
        <p:sp>
          <p:nvSpPr>
            <p:cNvPr id="151" name="Shape 676"/>
            <p:cNvSpPr/>
            <p:nvPr/>
          </p:nvSpPr>
          <p:spPr>
            <a:xfrm>
              <a:off x="3660609" y="502200"/>
              <a:ext cx="1768069" cy="457947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Service Discovery</a:t>
              </a:r>
            </a:p>
          </p:txBody>
        </p:sp>
        <p:sp>
          <p:nvSpPr>
            <p:cNvPr id="152" name="Shape 677"/>
            <p:cNvSpPr/>
            <p:nvPr/>
          </p:nvSpPr>
          <p:spPr>
            <a:xfrm>
              <a:off x="7148124" y="999889"/>
              <a:ext cx="1527078" cy="423460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Big Data</a:t>
              </a:r>
            </a:p>
          </p:txBody>
        </p:sp>
        <p:sp>
          <p:nvSpPr>
            <p:cNvPr id="153" name="Shape 678"/>
            <p:cNvSpPr/>
            <p:nvPr/>
          </p:nvSpPr>
          <p:spPr>
            <a:xfrm>
              <a:off x="7148298" y="1502195"/>
              <a:ext cx="1527078" cy="423460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Object Storage</a:t>
              </a:r>
            </a:p>
          </p:txBody>
        </p:sp>
        <p:sp>
          <p:nvSpPr>
            <p:cNvPr id="154" name="Shape 679"/>
            <p:cNvSpPr/>
            <p:nvPr/>
          </p:nvSpPr>
          <p:spPr>
            <a:xfrm>
              <a:off x="7148298" y="1991574"/>
              <a:ext cx="1527078" cy="423460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Mobile</a:t>
              </a:r>
            </a:p>
          </p:txBody>
        </p:sp>
        <p:sp>
          <p:nvSpPr>
            <p:cNvPr id="155" name="Shape 680"/>
            <p:cNvSpPr/>
            <p:nvPr/>
          </p:nvSpPr>
          <p:spPr>
            <a:xfrm>
              <a:off x="7152021" y="2460911"/>
              <a:ext cx="1526906" cy="423460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Build CI</a:t>
              </a:r>
            </a:p>
          </p:txBody>
        </p:sp>
        <p:sp>
          <p:nvSpPr>
            <p:cNvPr id="156" name="Shape 681"/>
            <p:cNvSpPr/>
            <p:nvPr/>
          </p:nvSpPr>
          <p:spPr>
            <a:xfrm>
              <a:off x="7160212" y="2935417"/>
              <a:ext cx="1527078" cy="423460"/>
            </a:xfrm>
            <a:prstGeom prst="rect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User Provided</a:t>
              </a:r>
            </a:p>
          </p:txBody>
        </p:sp>
        <p:sp>
          <p:nvSpPr>
            <p:cNvPr id="157" name="Shape 682"/>
            <p:cNvSpPr/>
            <p:nvPr/>
          </p:nvSpPr>
          <p:spPr>
            <a:xfrm>
              <a:off x="391679" y="3108290"/>
              <a:ext cx="3194970" cy="37795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Logging &amp; Metrics</a:t>
              </a:r>
            </a:p>
          </p:txBody>
        </p:sp>
        <p:sp>
          <p:nvSpPr>
            <p:cNvPr id="158" name="Shape 683"/>
            <p:cNvSpPr/>
            <p:nvPr/>
          </p:nvSpPr>
          <p:spPr>
            <a:xfrm>
              <a:off x="3660609" y="3108290"/>
              <a:ext cx="3154724" cy="377959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Messaging</a:t>
              </a:r>
            </a:p>
          </p:txBody>
        </p:sp>
        <p:sp>
          <p:nvSpPr>
            <p:cNvPr id="159" name="Shape 684"/>
            <p:cNvSpPr/>
            <p:nvPr/>
          </p:nvSpPr>
          <p:spPr>
            <a:xfrm>
              <a:off x="5215095" y="1559069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Circuit Breakers</a:t>
              </a:r>
            </a:p>
          </p:txBody>
        </p:sp>
        <p:sp>
          <p:nvSpPr>
            <p:cNvPr id="160" name="Shape 685"/>
            <p:cNvSpPr/>
            <p:nvPr/>
          </p:nvSpPr>
          <p:spPr>
            <a:xfrm>
              <a:off x="530544" y="1559069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12 Factor Apps</a:t>
              </a:r>
            </a:p>
          </p:txBody>
        </p:sp>
        <p:sp>
          <p:nvSpPr>
            <p:cNvPr id="161" name="Shape 686"/>
            <p:cNvSpPr/>
            <p:nvPr/>
          </p:nvSpPr>
          <p:spPr>
            <a:xfrm>
              <a:off x="3650753" y="1559069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RESTful Services</a:t>
              </a:r>
            </a:p>
          </p:txBody>
        </p:sp>
        <p:sp>
          <p:nvSpPr>
            <p:cNvPr id="162" name="Shape 687"/>
            <p:cNvSpPr/>
            <p:nvPr/>
          </p:nvSpPr>
          <p:spPr>
            <a:xfrm>
              <a:off x="2086415" y="1559069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Microservices</a:t>
              </a:r>
              <a:endParaRPr lang="en-US" sz="1200" b="0" i="0" u="none" strike="noStrike" cap="none" baseline="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" name="Shape 688"/>
            <p:cNvSpPr/>
            <p:nvPr/>
          </p:nvSpPr>
          <p:spPr>
            <a:xfrm>
              <a:off x="5204386" y="2278390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.NET</a:t>
              </a:r>
            </a:p>
          </p:txBody>
        </p:sp>
        <p:sp>
          <p:nvSpPr>
            <p:cNvPr id="164" name="Shape 689"/>
            <p:cNvSpPr/>
            <p:nvPr/>
          </p:nvSpPr>
          <p:spPr>
            <a:xfrm>
              <a:off x="519834" y="2278390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Spring Boot</a:t>
              </a:r>
            </a:p>
          </p:txBody>
        </p:sp>
        <p:sp>
          <p:nvSpPr>
            <p:cNvPr id="165" name="Shape 690"/>
            <p:cNvSpPr/>
            <p:nvPr/>
          </p:nvSpPr>
          <p:spPr>
            <a:xfrm>
              <a:off x="3640045" y="2278390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Node.js</a:t>
              </a:r>
            </a:p>
          </p:txBody>
        </p:sp>
        <p:sp>
          <p:nvSpPr>
            <p:cNvPr id="166" name="Shape 691"/>
            <p:cNvSpPr/>
            <p:nvPr/>
          </p:nvSpPr>
          <p:spPr>
            <a:xfrm>
              <a:off x="2075707" y="2278390"/>
              <a:ext cx="1502958" cy="545125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Ruby on Rails</a:t>
              </a:r>
            </a:p>
          </p:txBody>
        </p:sp>
        <p:sp>
          <p:nvSpPr>
            <p:cNvPr id="167" name="Shape 692"/>
            <p:cNvSpPr/>
            <p:nvPr/>
          </p:nvSpPr>
          <p:spPr>
            <a:xfrm>
              <a:off x="318992" y="3635823"/>
              <a:ext cx="8566513" cy="489222"/>
            </a:xfrm>
            <a:prstGeom prst="rect">
              <a:avLst/>
            </a:prstGeom>
            <a:solidFill>
              <a:srgbClr val="097F7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8" name="Shape 693"/>
            <p:cNvSpPr/>
            <p:nvPr/>
          </p:nvSpPr>
          <p:spPr>
            <a:xfrm>
              <a:off x="538698" y="3696989"/>
              <a:ext cx="1809404" cy="31441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 b="1" i="0" u="none" strike="noStrike" cap="none" baseline="0" dirty="0" smtClean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Operations</a:t>
              </a:r>
              <a:endParaRPr lang="en-US" sz="1600" b="1" i="0" u="none" strike="noStrike" cap="none" baseline="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9" name="Shape 694"/>
            <p:cNvSpPr/>
            <p:nvPr/>
          </p:nvSpPr>
          <p:spPr>
            <a:xfrm>
              <a:off x="2469408" y="3615880"/>
              <a:ext cx="1654058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Zero Downtime Deployments</a:t>
              </a:r>
            </a:p>
          </p:txBody>
        </p:sp>
        <p:sp>
          <p:nvSpPr>
            <p:cNvPr id="170" name="Shape 695"/>
            <p:cNvSpPr/>
            <p:nvPr/>
          </p:nvSpPr>
          <p:spPr>
            <a:xfrm>
              <a:off x="4047674" y="3617943"/>
              <a:ext cx="1165134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Failover &amp; Recovery</a:t>
              </a:r>
            </a:p>
          </p:txBody>
        </p:sp>
        <p:sp>
          <p:nvSpPr>
            <p:cNvPr id="171" name="Shape 696"/>
            <p:cNvSpPr/>
            <p:nvPr/>
          </p:nvSpPr>
          <p:spPr>
            <a:xfrm>
              <a:off x="5380497" y="3681833"/>
              <a:ext cx="1027764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Scaling</a:t>
              </a:r>
            </a:p>
          </p:txBody>
        </p:sp>
        <p:sp>
          <p:nvSpPr>
            <p:cNvPr id="172" name="Shape 697"/>
            <p:cNvSpPr/>
            <p:nvPr/>
          </p:nvSpPr>
          <p:spPr>
            <a:xfrm>
              <a:off x="6525636" y="3620009"/>
              <a:ext cx="1051431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Security Patching</a:t>
              </a:r>
            </a:p>
          </p:txBody>
        </p:sp>
        <p:sp>
          <p:nvSpPr>
            <p:cNvPr id="173" name="Shape 698"/>
            <p:cNvSpPr/>
            <p:nvPr/>
          </p:nvSpPr>
          <p:spPr>
            <a:xfrm>
              <a:off x="7728211" y="3612897"/>
              <a:ext cx="1051431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Platform</a:t>
              </a:r>
            </a:p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 baseline="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Upgrades</a:t>
              </a:r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2006139" y="4220095"/>
            <a:ext cx="5183908" cy="729872"/>
            <a:chOff x="184080" y="4377802"/>
            <a:chExt cx="4336746" cy="531523"/>
          </a:xfrm>
        </p:grpSpPr>
        <p:grpSp>
          <p:nvGrpSpPr>
            <p:cNvPr id="175" name="Group 174"/>
            <p:cNvGrpSpPr/>
            <p:nvPr/>
          </p:nvGrpSpPr>
          <p:grpSpPr>
            <a:xfrm>
              <a:off x="184080" y="4377802"/>
              <a:ext cx="1010802" cy="527416"/>
              <a:chOff x="184080" y="4448922"/>
              <a:chExt cx="1010802" cy="527416"/>
            </a:xfrm>
          </p:grpSpPr>
          <p:pic>
            <p:nvPicPr>
              <p:cNvPr id="186" name="Picture 185"/>
              <p:cNvPicPr>
                <a:picLocks noChangeAspect="1"/>
              </p:cNvPicPr>
              <p:nvPr/>
            </p:nvPicPr>
            <p:blipFill>
              <a:blip r:embed="rId3" cstate="print"/>
              <a:srcRect b="-4013"/>
              <a:stretch>
                <a:fillRect/>
              </a:stretch>
            </p:blipFill>
            <p:spPr bwMode="auto">
              <a:xfrm>
                <a:off x="184080" y="4448922"/>
                <a:ext cx="1010802" cy="527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7" name="Picture 186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78026" y="4636567"/>
                <a:ext cx="648221" cy="164130"/>
              </a:xfrm>
              <a:prstGeom prst="rect">
                <a:avLst/>
              </a:prstGeom>
            </p:spPr>
          </p:pic>
        </p:grpSp>
        <p:grpSp>
          <p:nvGrpSpPr>
            <p:cNvPr id="176" name="Group 175"/>
            <p:cNvGrpSpPr/>
            <p:nvPr/>
          </p:nvGrpSpPr>
          <p:grpSpPr>
            <a:xfrm>
              <a:off x="2400043" y="4380286"/>
              <a:ext cx="1010802" cy="527416"/>
              <a:chOff x="2400043" y="4451406"/>
              <a:chExt cx="1010802" cy="527416"/>
            </a:xfrm>
          </p:grpSpPr>
          <p:pic>
            <p:nvPicPr>
              <p:cNvPr id="184" name="Picture 183"/>
              <p:cNvPicPr>
                <a:picLocks noChangeAspect="1"/>
              </p:cNvPicPr>
              <p:nvPr/>
            </p:nvPicPr>
            <p:blipFill>
              <a:blip r:embed="rId3" cstate="print"/>
              <a:srcRect b="-4013"/>
              <a:stretch>
                <a:fillRect/>
              </a:stretch>
            </p:blipFill>
            <p:spPr bwMode="auto">
              <a:xfrm>
                <a:off x="2400043" y="4451406"/>
                <a:ext cx="1010802" cy="527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5" name="Picture 2" descr="https://encrypted-tbn0.gstatic.com/images?q=tbn:ANd9GcRgWtweeNVNot_dJ1JZ4fATg5X0qxTniN17Zry9UylCHUwXFy8KJQ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576400" y="4585912"/>
                <a:ext cx="542437" cy="219842"/>
              </a:xfrm>
              <a:prstGeom prst="rect">
                <a:avLst/>
              </a:prstGeom>
              <a:noFill/>
            </p:spPr>
          </p:pic>
        </p:grpSp>
        <p:grpSp>
          <p:nvGrpSpPr>
            <p:cNvPr id="177" name="Group 176"/>
            <p:cNvGrpSpPr/>
            <p:nvPr/>
          </p:nvGrpSpPr>
          <p:grpSpPr>
            <a:xfrm>
              <a:off x="1286160" y="4378688"/>
              <a:ext cx="1010802" cy="527416"/>
              <a:chOff x="1286160" y="4449808"/>
              <a:chExt cx="1010802" cy="527416"/>
            </a:xfrm>
          </p:grpSpPr>
          <p:pic>
            <p:nvPicPr>
              <p:cNvPr id="182" name="Picture 181"/>
              <p:cNvPicPr>
                <a:picLocks noChangeAspect="1"/>
              </p:cNvPicPr>
              <p:nvPr/>
            </p:nvPicPr>
            <p:blipFill>
              <a:blip r:embed="rId3" cstate="print"/>
              <a:srcRect b="-4013"/>
              <a:stretch>
                <a:fillRect/>
              </a:stretch>
            </p:blipFill>
            <p:spPr bwMode="auto">
              <a:xfrm>
                <a:off x="1286160" y="4449808"/>
                <a:ext cx="1010802" cy="527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3" name="Picture 182" descr="openstack_logo.jpg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86"/>
              <a:stretch/>
            </p:blipFill>
            <p:spPr>
              <a:xfrm>
                <a:off x="1455729" y="4599299"/>
                <a:ext cx="596066" cy="198041"/>
              </a:xfrm>
              <a:prstGeom prst="rect">
                <a:avLst/>
              </a:prstGeom>
            </p:spPr>
          </p:pic>
        </p:grpSp>
        <p:grpSp>
          <p:nvGrpSpPr>
            <p:cNvPr id="178" name="Group 177"/>
            <p:cNvGrpSpPr/>
            <p:nvPr/>
          </p:nvGrpSpPr>
          <p:grpSpPr>
            <a:xfrm>
              <a:off x="3510024" y="4381909"/>
              <a:ext cx="1010802" cy="527416"/>
              <a:chOff x="3510024" y="4453029"/>
              <a:chExt cx="1010802" cy="527416"/>
            </a:xfrm>
          </p:grpSpPr>
          <p:pic>
            <p:nvPicPr>
              <p:cNvPr id="179" name="Picture 178"/>
              <p:cNvPicPr>
                <a:picLocks noChangeAspect="1"/>
              </p:cNvPicPr>
              <p:nvPr/>
            </p:nvPicPr>
            <p:blipFill>
              <a:blip r:embed="rId3" cstate="print"/>
              <a:srcRect b="-4013"/>
              <a:stretch>
                <a:fillRect/>
              </a:stretch>
            </p:blipFill>
            <p:spPr bwMode="auto">
              <a:xfrm>
                <a:off x="3510024" y="4453029"/>
                <a:ext cx="1010802" cy="5274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0" name="Picture 17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50837" y="4531964"/>
                <a:ext cx="327845" cy="327845"/>
              </a:xfrm>
              <a:prstGeom prst="rect">
                <a:avLst/>
              </a:prstGeom>
            </p:spPr>
          </p:pic>
          <p:sp>
            <p:nvSpPr>
              <p:cNvPr id="181" name="TextBox 180"/>
              <p:cNvSpPr txBox="1"/>
              <p:nvPr/>
            </p:nvSpPr>
            <p:spPr>
              <a:xfrm>
                <a:off x="3891577" y="4629329"/>
                <a:ext cx="438955" cy="163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2"/>
                    </a:solidFill>
                  </a:rPr>
                  <a:t>Azure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849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dirty="0"/>
              <a:t>Open Industry Standard</a:t>
            </a:r>
          </a:p>
        </p:txBody>
      </p:sp>
      <p:pic>
        <p:nvPicPr>
          <p:cNvPr id="24578" name="Picture 52" descr="Akamai-Logo-Large-GLOBALGOODNETWORKS-645-30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63" y="3511271"/>
            <a:ext cx="568325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Rectangle 53"/>
          <p:cNvSpPr/>
          <p:nvPr/>
        </p:nvSpPr>
        <p:spPr>
          <a:xfrm>
            <a:off x="463625" y="1265292"/>
            <a:ext cx="8404150" cy="746125"/>
          </a:xfrm>
          <a:prstGeom prst="rect">
            <a:avLst/>
          </a:prstGeom>
          <a:noFill/>
          <a:ln>
            <a:solidFill>
              <a:srgbClr val="9EB2B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463625" y="2123259"/>
            <a:ext cx="8404150" cy="1101725"/>
          </a:xfrm>
          <a:prstGeom prst="rect">
            <a:avLst/>
          </a:prstGeom>
          <a:noFill/>
          <a:ln>
            <a:solidFill>
              <a:srgbClr val="9EB2B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63625" y="3339941"/>
            <a:ext cx="8404150" cy="1463675"/>
          </a:xfrm>
          <a:prstGeom prst="rect">
            <a:avLst/>
          </a:prstGeom>
          <a:noFill/>
          <a:ln>
            <a:solidFill>
              <a:srgbClr val="9EB2B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582" name="Content Placeholder 2"/>
          <p:cNvSpPr txBox="1">
            <a:spLocks/>
          </p:cNvSpPr>
          <p:nvPr/>
        </p:nvSpPr>
        <p:spPr bwMode="gray">
          <a:xfrm>
            <a:off x="540048" y="1316092"/>
            <a:ext cx="1135063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1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Wingdings" charset="0"/>
              <a:buNone/>
            </a:pPr>
            <a:r>
              <a:rPr lang="en-US" sz="1000" b="1">
                <a:solidFill>
                  <a:srgbClr val="182730"/>
                </a:solidFill>
                <a:latin typeface="Arial" charset="0"/>
                <a:cs typeface="Arial" charset="0"/>
              </a:rPr>
              <a:t>PLATINUM</a:t>
            </a:r>
          </a:p>
        </p:txBody>
      </p:sp>
      <p:sp>
        <p:nvSpPr>
          <p:cNvPr id="24583" name="Content Placeholder 2"/>
          <p:cNvSpPr txBox="1">
            <a:spLocks/>
          </p:cNvSpPr>
          <p:nvPr/>
        </p:nvSpPr>
        <p:spPr bwMode="gray">
          <a:xfrm>
            <a:off x="540048" y="2266134"/>
            <a:ext cx="1135063" cy="23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1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Wingdings" charset="0"/>
              <a:buNone/>
            </a:pPr>
            <a:r>
              <a:rPr lang="en-US" sz="1000" b="1">
                <a:solidFill>
                  <a:srgbClr val="182730"/>
                </a:solidFill>
                <a:latin typeface="Arial" charset="0"/>
                <a:cs typeface="Arial" charset="0"/>
              </a:rPr>
              <a:t>GOLD</a:t>
            </a:r>
          </a:p>
        </p:txBody>
      </p:sp>
      <p:sp>
        <p:nvSpPr>
          <p:cNvPr id="24584" name="Content Placeholder 2"/>
          <p:cNvSpPr txBox="1">
            <a:spLocks/>
          </p:cNvSpPr>
          <p:nvPr/>
        </p:nvSpPr>
        <p:spPr bwMode="gray">
          <a:xfrm>
            <a:off x="555923" y="3398678"/>
            <a:ext cx="1135063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1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Wingdings" charset="0"/>
              <a:buNone/>
            </a:pPr>
            <a:r>
              <a:rPr lang="en-US" sz="1000" b="1">
                <a:solidFill>
                  <a:srgbClr val="182730"/>
                </a:solidFill>
                <a:latin typeface="Arial" charset="0"/>
                <a:cs typeface="Arial" charset="0"/>
              </a:rPr>
              <a:t>SILVER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49561" y="2121672"/>
            <a:ext cx="34925" cy="1092200"/>
          </a:xfrm>
          <a:prstGeom prst="rect">
            <a:avLst/>
          </a:prstGeom>
          <a:solidFill>
            <a:srgbClr val="F27127"/>
          </a:solidFill>
          <a:ln>
            <a:solidFill>
              <a:srgbClr val="F271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49561" y="1265292"/>
            <a:ext cx="34925" cy="746125"/>
          </a:xfrm>
          <a:prstGeom prst="rect">
            <a:avLst/>
          </a:prstGeom>
          <a:solidFill>
            <a:srgbClr val="1F84C4"/>
          </a:solidFill>
          <a:ln>
            <a:solidFill>
              <a:srgbClr val="1F84C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2" name="Rectangle 61"/>
          <p:cNvSpPr/>
          <p:nvPr/>
        </p:nvSpPr>
        <p:spPr>
          <a:xfrm flipH="1">
            <a:off x="446386" y="3343116"/>
            <a:ext cx="31750" cy="1463675"/>
          </a:xfrm>
          <a:prstGeom prst="rect">
            <a:avLst/>
          </a:prstGeom>
          <a:solidFill>
            <a:srgbClr val="9EB2BC"/>
          </a:solidFill>
          <a:ln>
            <a:solidFill>
              <a:srgbClr val="9EB2B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4588" name="Picture 62" descr="1000px-EMC_Corporation_logo.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05" y="1552580"/>
            <a:ext cx="663575" cy="23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9" name="Picture 63" descr="2000px-IBM_logo.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979" y="1562105"/>
            <a:ext cx="536575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0" name="Picture 64" descr="2000px-Intel-logo.sv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010" y="1498605"/>
            <a:ext cx="517525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3" name="Picture 68" descr="2000px-SAP_2011_logo.sv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272" y="1514480"/>
            <a:ext cx="606425" cy="30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6" name="Picture 72" descr="Hortonworks-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15" y="2796564"/>
            <a:ext cx="76358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9" name="Picture 75" descr="799px-NTT_logo.sv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147" y="2850732"/>
            <a:ext cx="711200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2" name="Picture 78" descr="swisscom-logo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696" y="2850732"/>
            <a:ext cx="841375" cy="24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3" name="Picture 79" descr="SAS_logo_horiz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039" y="2887130"/>
            <a:ext cx="429181" cy="176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6" name="Picture 82" descr="Ericsson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89" b="17180"/>
          <a:stretch>
            <a:fillRect/>
          </a:stretch>
        </p:blipFill>
        <p:spPr bwMode="auto">
          <a:xfrm>
            <a:off x="6880663" y="2349468"/>
            <a:ext cx="1022350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8" name="Picture 84" descr="1000px-Vmware.svg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394" y="1593855"/>
            <a:ext cx="928687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2" name="Picture 88" descr="docker_log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949" y="4007359"/>
            <a:ext cx="8001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3" name="Picture 89" descr="redislabs-typefa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092" y="4476880"/>
            <a:ext cx="635000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4" name="Picture 90" descr="logo_tcm100-871390.gi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233" y="3913697"/>
            <a:ext cx="603250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7" name="Picture 93" descr="logo_mimacom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393" y="4473804"/>
            <a:ext cx="488560" cy="142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20" name="Picture 96" descr="10152636-mendix-logo.jp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655" y="4459417"/>
            <a:ext cx="701675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21" name="Picture 97" descr="thumbnailimage.img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60"/>
          <a:stretch>
            <a:fillRect/>
          </a:stretch>
        </p:blipFill>
        <p:spPr bwMode="auto">
          <a:xfrm>
            <a:off x="8103440" y="4487992"/>
            <a:ext cx="682625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23" name="Picture 99" descr="Altoros_Logo1(1)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450" y="3587296"/>
            <a:ext cx="68580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26" name="Picture 102" descr="cc13-canopy.jp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997" y="4013618"/>
            <a:ext cx="671068" cy="260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33146" y="2790153"/>
            <a:ext cx="370394" cy="3703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43664" y="2888177"/>
            <a:ext cx="734479" cy="2283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293769" y="4012120"/>
            <a:ext cx="591101" cy="1809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5"/>
          <a:srcRect l="10726" r="6919" b="18373"/>
          <a:stretch/>
        </p:blipFill>
        <p:spPr>
          <a:xfrm>
            <a:off x="3541655" y="3950663"/>
            <a:ext cx="446717" cy="3038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541655" y="3577133"/>
            <a:ext cx="523031" cy="1917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071814" y="4396224"/>
            <a:ext cx="367132" cy="2978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864450" y="4035672"/>
            <a:ext cx="591080" cy="1890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048520" y="3517573"/>
            <a:ext cx="854963" cy="3108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965299" y="3591595"/>
            <a:ext cx="820766" cy="1628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214290" y="1492114"/>
            <a:ext cx="843553" cy="35429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170727" y="2276254"/>
            <a:ext cx="338326" cy="3383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158323" y="2361242"/>
            <a:ext cx="1055602" cy="2533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957331" y="2897486"/>
            <a:ext cx="692125" cy="1557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4481295" y="2367949"/>
            <a:ext cx="1233191" cy="24663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24363" y="4025175"/>
            <a:ext cx="694944" cy="15486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293769" y="4418763"/>
            <a:ext cx="530774" cy="25275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537724" y="4376893"/>
            <a:ext cx="365759" cy="33649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145985" y="4042255"/>
            <a:ext cx="640080" cy="120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5538349" y="1454266"/>
            <a:ext cx="1041827" cy="42999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065800" y="2327486"/>
            <a:ext cx="717736" cy="28709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5293769" y="3584273"/>
            <a:ext cx="739574" cy="17749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4492321" y="3954940"/>
            <a:ext cx="462705" cy="29533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024363" y="4454677"/>
            <a:ext cx="631146" cy="18093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864450" y="4490837"/>
            <a:ext cx="1517904" cy="1086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2763597" y="3542628"/>
            <a:ext cx="630936" cy="2607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1991082" y="2234060"/>
            <a:ext cx="1005840" cy="33911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6242984" y="3608923"/>
            <a:ext cx="713232" cy="16302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4199305" y="3635986"/>
            <a:ext cx="996696" cy="9967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5991313" y="2280330"/>
            <a:ext cx="643299" cy="361856"/>
          </a:xfrm>
          <a:prstGeom prst="rect">
            <a:avLst/>
          </a:prstGeom>
        </p:spPr>
      </p:pic>
      <p:sp>
        <p:nvSpPr>
          <p:cNvPr id="63" name="Shape 165"/>
          <p:cNvSpPr txBox="1">
            <a:spLocks noGrp="1"/>
          </p:cNvSpPr>
          <p:nvPr>
            <p:ph type="title"/>
          </p:nvPr>
        </p:nvSpPr>
        <p:spPr>
          <a:xfrm>
            <a:off x="275128" y="186895"/>
            <a:ext cx="8777400" cy="4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8774"/>
              </a:buClr>
              <a:buSzPct val="25000"/>
              <a:buFont typeface="Arial"/>
              <a:buNone/>
            </a:pPr>
            <a:r>
              <a:rPr lang="en-US" b="0" dirty="0">
                <a:solidFill>
                  <a:schemeClr val="accent2"/>
                </a:solidFill>
                <a:latin typeface="+mj-lt"/>
              </a:rPr>
              <a:t>Pivotal </a:t>
            </a:r>
            <a:r>
              <a:rPr lang="en-US" b="0" dirty="0" smtClean="0">
                <a:solidFill>
                  <a:schemeClr val="accent2"/>
                </a:solidFill>
                <a:latin typeface="+mj-lt"/>
              </a:rPr>
              <a:t>Cloud Foundry</a:t>
            </a:r>
            <a:endParaRPr lang="en-US" b="0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318380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>
                <a:solidFill>
                  <a:srgbClr val="00AE9E"/>
                </a:solidFill>
                <a:ea typeface="Arial"/>
                <a:cs typeface="Arial"/>
              </a:rPr>
              <a:t>CF </a:t>
            </a:r>
            <a:r>
              <a:rPr lang="en-US" sz="3200" dirty="0">
                <a:solidFill>
                  <a:srgbClr val="00AE9E"/>
                </a:solidFill>
                <a:ea typeface="Arial"/>
                <a:cs typeface="Arial"/>
                <a:sym typeface="Arial"/>
              </a:rPr>
              <a:t>Open</a:t>
            </a:r>
            <a:r>
              <a:rPr lang="en-US" sz="3200" dirty="0">
                <a:solidFill>
                  <a:srgbClr val="00AE9E"/>
                </a:solidFill>
                <a:ea typeface="Arial"/>
                <a:cs typeface="Arial"/>
              </a:rPr>
              <a:t> source momentum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16857" y="3340327"/>
            <a:ext cx="4148666" cy="1131108"/>
          </a:xfrm>
        </p:spPr>
        <p:txBody>
          <a:bodyPr/>
          <a:lstStyle/>
          <a:p>
            <a:pPr lvl="0">
              <a:spcBef>
                <a:spcPts val="600"/>
              </a:spcBef>
            </a:pP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53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corporations are contributing 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members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pPr lvl="0">
              <a:spcBef>
                <a:spcPts val="600"/>
              </a:spcBef>
            </a:pP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158 </a:t>
            </a:r>
            <a:r>
              <a:rPr lang="en-US" sz="1400" dirty="0" err="1" smtClean="0">
                <a:solidFill>
                  <a:schemeClr val="bg1">
                    <a:lumMod val="85000"/>
                  </a:schemeClr>
                </a:solidFill>
              </a:rPr>
              <a:t>meetups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 in 49 countries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21K members with ~5K joining last month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8517"/>
          <a:stretch/>
        </p:blipFill>
        <p:spPr>
          <a:xfrm>
            <a:off x="701527" y="1250270"/>
            <a:ext cx="3507619" cy="1850064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859" y="1309101"/>
            <a:ext cx="4015617" cy="1003133"/>
          </a:xfrm>
          <a:prstGeom prst="rect">
            <a:avLst/>
          </a:prstGeom>
          <a:noFill/>
          <a:ln>
            <a:solidFill>
              <a:schemeClr val="tx1">
                <a:lumMod val="40000"/>
                <a:lumOff val="60000"/>
              </a:schemeClr>
            </a:solidFill>
          </a:ln>
        </p:spPr>
      </p:pic>
      <p:pic>
        <p:nvPicPr>
          <p:cNvPr id="7" name="Picture 6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" t="7074" r="3336" b="24776"/>
          <a:stretch/>
        </p:blipFill>
        <p:spPr bwMode="auto">
          <a:xfrm>
            <a:off x="4680860" y="2402072"/>
            <a:ext cx="4015619" cy="668394"/>
          </a:xfrm>
          <a:prstGeom prst="rect">
            <a:avLst/>
          </a:prstGeom>
          <a:noFill/>
          <a:ln>
            <a:solidFill>
              <a:srgbClr val="B8B8B8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473341" y="2408998"/>
            <a:ext cx="73627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bg2"/>
                </a:solidFill>
              </a:rPr>
              <a:t>Submitters</a:t>
            </a:r>
            <a:endParaRPr lang="en-US" sz="1000" dirty="0" smtClean="0">
              <a:solidFill>
                <a:schemeClr val="bg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92501" y="1363969"/>
            <a:ext cx="639906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bg2"/>
                </a:solidFill>
              </a:rPr>
              <a:t>Commits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gray">
          <a:xfrm>
            <a:off x="4639076" y="3359679"/>
            <a:ext cx="4062418" cy="1111756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8938" indent="-287338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rgbClr val="D9D9D9"/>
                </a:solidFill>
              </a:rPr>
              <a:t>~2200 developers, ~650 Code Submitters, ~400 of them in last year </a:t>
            </a:r>
          </a:p>
          <a:p>
            <a:pPr>
              <a:spcBef>
                <a:spcPts val="600"/>
              </a:spcBef>
            </a:pPr>
            <a:r>
              <a:rPr lang="en-US" sz="1400" dirty="0" smtClean="0">
                <a:solidFill>
                  <a:srgbClr val="D9D9D9"/>
                </a:solidFill>
              </a:rPr>
              <a:t>65K commits with ~30K of those in the last year</a:t>
            </a:r>
          </a:p>
          <a:p>
            <a:pPr>
              <a:spcBef>
                <a:spcPts val="600"/>
              </a:spcBef>
            </a:pPr>
            <a:endParaRPr lang="en-US" sz="1400" dirty="0">
              <a:solidFill>
                <a:srgbClr val="D9D9D9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1787" y="2939178"/>
            <a:ext cx="3520047" cy="1369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16625" y="4701085"/>
            <a:ext cx="37735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2"/>
                </a:solidFill>
              </a:rPr>
              <a:t>Source: </a:t>
            </a:r>
            <a:r>
              <a:rPr lang="en-US" sz="1100" dirty="0">
                <a:solidFill>
                  <a:schemeClr val="bg2"/>
                </a:solidFill>
                <a:hlinkClick r:id="rId7"/>
              </a:rPr>
              <a:t>http://cloud-foundry.meetup.com</a:t>
            </a:r>
            <a:r>
              <a:rPr lang="en-US" sz="1100" dirty="0" smtClean="0">
                <a:solidFill>
                  <a:schemeClr val="bg2"/>
                </a:solidFill>
                <a:hlinkClick r:id="rId7"/>
              </a:rPr>
              <a:t>/</a:t>
            </a:r>
            <a:r>
              <a:rPr lang="en-US" sz="1100" dirty="0" smtClean="0">
                <a:solidFill>
                  <a:schemeClr val="bg2"/>
                </a:solidFill>
              </a:rPr>
              <a:t> on Jun 12 2015</a:t>
            </a:r>
          </a:p>
        </p:txBody>
      </p:sp>
    </p:spTree>
    <p:extLst>
      <p:ext uri="{BB962C8B-B14F-4D97-AF65-F5344CB8AC3E}">
        <p14:creationId xmlns:p14="http://schemas.microsoft.com/office/powerpoint/2010/main" val="275381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5151" y="1045446"/>
            <a:ext cx="9144000" cy="3963540"/>
          </a:xfrm>
          <a:prstGeom prst="rect">
            <a:avLst/>
          </a:prstGeom>
          <a:gradFill flip="none" rotWithShape="1">
            <a:gsLst>
              <a:gs pos="0">
                <a:srgbClr val="2C363A">
                  <a:alpha val="55000"/>
                </a:srgbClr>
              </a:gs>
              <a:gs pos="39000">
                <a:schemeClr val="bg2">
                  <a:alpha val="0"/>
                </a:schemeClr>
              </a:gs>
            </a:gsLst>
            <a:lin ang="4500000" scaled="0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SzPct val="25000"/>
              <a:buFont typeface="Arial"/>
              <a:buNone/>
            </a:pPr>
            <a:r>
              <a:rPr lang="en-US" sz="2800" b="0" dirty="0">
                <a:solidFill>
                  <a:schemeClr val="accent2"/>
                </a:solidFill>
              </a:rPr>
              <a:t>Pivotal Cloud Foundry C</a:t>
            </a:r>
            <a:r>
              <a:rPr lang="en-US" sz="2800" b="0" dirty="0" smtClean="0">
                <a:solidFill>
                  <a:schemeClr val="accent2"/>
                </a:solidFill>
              </a:rPr>
              <a:t>ommercialization </a:t>
            </a:r>
            <a:r>
              <a:rPr lang="en-US" sz="2800" b="0" dirty="0">
                <a:solidFill>
                  <a:schemeClr val="accent2"/>
                </a:solidFill>
              </a:rPr>
              <a:t>M</a:t>
            </a:r>
            <a:r>
              <a:rPr lang="en-US" sz="2800" b="0" dirty="0" smtClean="0">
                <a:solidFill>
                  <a:schemeClr val="accent2"/>
                </a:solidFill>
              </a:rPr>
              <a:t>odel</a:t>
            </a:r>
            <a:endParaRPr lang="en-US" sz="2800" b="0" dirty="0">
              <a:solidFill>
                <a:schemeClr val="accent2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66713" y="1605421"/>
            <a:ext cx="4903112" cy="3382961"/>
          </a:xfrm>
        </p:spPr>
        <p:txBody>
          <a:bodyPr/>
          <a:lstStyle/>
          <a:p>
            <a:pPr marL="0" indent="0">
              <a:buClr>
                <a:schemeClr val="tx1"/>
              </a:buClr>
              <a:buNone/>
            </a:pPr>
            <a:r>
              <a:rPr lang="en-US" sz="2000" dirty="0">
                <a:solidFill>
                  <a:srgbClr val="D9D9D9"/>
                </a:solidFill>
              </a:rPr>
              <a:t>Open source software provides the basis for the platform</a:t>
            </a:r>
          </a:p>
          <a:p>
            <a:pPr marL="0" indent="0">
              <a:buClr>
                <a:schemeClr val="tx1"/>
              </a:buClr>
              <a:buNone/>
            </a:pPr>
            <a:endParaRPr lang="en-US" sz="2000" dirty="0" smtClean="0">
              <a:solidFill>
                <a:srgbClr val="D9D9D9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r>
              <a:rPr lang="en-US" sz="2000" dirty="0" smtClean="0">
                <a:solidFill>
                  <a:srgbClr val="D9D9D9"/>
                </a:solidFill>
              </a:rPr>
              <a:t>Commercial distribution provides value add features, enterprise services, support, docs, certs etc.</a:t>
            </a:r>
          </a:p>
          <a:p>
            <a:endParaRPr lang="en-US" sz="2000" dirty="0">
              <a:solidFill>
                <a:srgbClr val="D9D9D9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-4161081" y="1798808"/>
            <a:ext cx="3748085" cy="29065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endParaRPr lang="en-US" sz="1800" dirty="0">
              <a:solidFill>
                <a:srgbClr val="4D4D4D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468" y="1016271"/>
            <a:ext cx="3955532" cy="381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54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hape 250"/>
          <p:cNvPicPr preferRelativeResize="0"/>
          <p:nvPr/>
        </p:nvPicPr>
        <p:blipFill rotWithShape="1">
          <a:blip r:embed="rId3">
            <a:alphaModFix/>
          </a:blip>
          <a:srcRect t="14965" b="3749"/>
          <a:stretch/>
        </p:blipFill>
        <p:spPr>
          <a:xfrm>
            <a:off x="-7020" y="0"/>
            <a:ext cx="915804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251"/>
          <p:cNvSpPr/>
          <p:nvPr/>
        </p:nvSpPr>
        <p:spPr>
          <a:xfrm>
            <a:off x="-7019" y="0"/>
            <a:ext cx="9158040" cy="5143500"/>
          </a:xfrm>
          <a:prstGeom prst="rect">
            <a:avLst/>
          </a:prstGeom>
          <a:solidFill>
            <a:srgbClr val="182730">
              <a:alpha val="61960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3455" y="1498520"/>
            <a:ext cx="7897090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914400">
              <a:spcAft>
                <a:spcPts val="600"/>
              </a:spcAft>
            </a:pPr>
            <a:r>
              <a:rPr lang="en-US" sz="3600" b="1" kern="0" dirty="0" smtClean="0">
                <a:solidFill>
                  <a:srgbClr val="00AE9E"/>
                </a:solidFill>
                <a:latin typeface="Arial"/>
                <a:ea typeface="Arial"/>
                <a:cs typeface="Arial"/>
                <a:sym typeface="Arial"/>
                <a:rtl val="0"/>
              </a:rPr>
              <a:t>WE BELIEVE</a:t>
            </a:r>
            <a:endParaRPr lang="en-US" sz="2300" kern="0" dirty="0" smtClean="0">
              <a:solidFill>
                <a:srgbClr val="00AE9E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3455" y="2121387"/>
            <a:ext cx="7897090" cy="80021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914400"/>
            <a:r>
              <a:rPr lang="en-US" sz="23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Transforming how the world builds software</a:t>
            </a:r>
            <a:br>
              <a:rPr lang="en-US" sz="23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</a:br>
            <a:r>
              <a:rPr lang="en-US" sz="2300" kern="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will shape the future.</a:t>
            </a:r>
          </a:p>
        </p:txBody>
      </p:sp>
      <p:pic>
        <p:nvPicPr>
          <p:cNvPr id="8" name="Picture 7" descr="Pivotal_Whi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15" y="4854091"/>
            <a:ext cx="712061" cy="17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48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4000" dirty="0" smtClean="0">
                <a:solidFill>
                  <a:srgbClr val="00AE9E"/>
                </a:solidFill>
                <a:sym typeface="Arial"/>
              </a:rPr>
              <a:t>Agenda</a:t>
            </a:r>
            <a:endParaRPr lang="en-US" sz="4000" dirty="0">
              <a:solidFill>
                <a:srgbClr val="00AE9E"/>
              </a:solidFill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sz="quarter" idx="4294967295"/>
          </p:nvPr>
        </p:nvSpPr>
        <p:spPr>
          <a:xfrm>
            <a:off x="431800" y="624362"/>
            <a:ext cx="8551408" cy="3848609"/>
          </a:xfrm>
          <a:prstGeom prst="rect">
            <a:avLst/>
          </a:prstGeom>
        </p:spPr>
        <p:txBody>
          <a:bodyPr/>
          <a:lstStyle/>
          <a:p>
            <a:pPr marL="0" lvl="0" indent="0">
              <a:buClr>
                <a:srgbClr val="008774"/>
              </a:buClr>
              <a:buNone/>
            </a:pPr>
            <a:endParaRPr lang="en-US" sz="2800" dirty="0" smtClean="0">
              <a:sym typeface="Arial"/>
            </a:endParaRPr>
          </a:p>
          <a:p>
            <a:pPr marL="514350" lvl="0" indent="-514350">
              <a:buClr>
                <a:srgbClr val="008774"/>
              </a:buClr>
              <a:buFont typeface="+mj-lt"/>
              <a:buAutoNum type="arabicPeriod"/>
            </a:pPr>
            <a:r>
              <a:rPr lang="en-US" sz="2400" dirty="0" smtClean="0">
                <a:solidFill>
                  <a:srgbClr val="BFBFBF"/>
                </a:solidFill>
                <a:sym typeface="Arial"/>
              </a:rPr>
              <a:t>Changing Development Models</a:t>
            </a:r>
          </a:p>
          <a:p>
            <a:pPr marL="514350" lvl="0" indent="-514350">
              <a:buClr>
                <a:srgbClr val="008774"/>
              </a:buClr>
              <a:buFont typeface="+mj-lt"/>
              <a:buAutoNum type="arabicPeriod"/>
            </a:pPr>
            <a:r>
              <a:rPr lang="en-US" sz="2400" dirty="0" smtClean="0">
                <a:solidFill>
                  <a:srgbClr val="BFBFBF"/>
                </a:solidFill>
                <a:sym typeface="Arial"/>
              </a:rPr>
              <a:t>Cloud Native Application Platforms</a:t>
            </a:r>
          </a:p>
          <a:p>
            <a:pPr marL="514350" lvl="0" indent="-514350">
              <a:buClr>
                <a:srgbClr val="008774"/>
              </a:buClr>
              <a:buFont typeface="+mj-lt"/>
              <a:buAutoNum type="arabicPeriod"/>
            </a:pPr>
            <a:r>
              <a:rPr lang="en-US" sz="2400" dirty="0" smtClean="0">
                <a:solidFill>
                  <a:srgbClr val="BFBFBF"/>
                </a:solidFill>
                <a:sym typeface="Arial"/>
              </a:rPr>
              <a:t>Pivotal Cloud Foundry</a:t>
            </a:r>
          </a:p>
          <a:p>
            <a:pPr marL="514350" lvl="0" indent="-514350">
              <a:buClr>
                <a:srgbClr val="008774"/>
              </a:buClr>
              <a:buFont typeface="+mj-lt"/>
              <a:buAutoNum type="arabicPeriod"/>
            </a:pPr>
            <a:endParaRPr lang="en-US" sz="2800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266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5419583" y="1940083"/>
            <a:ext cx="2930957" cy="1015626"/>
          </a:xfrm>
          <a:prstGeom prst="rect">
            <a:avLst/>
          </a:prstGeom>
          <a:noFill/>
        </p:spPr>
        <p:txBody>
          <a:bodyPr wrap="square" lIns="91404" tIns="45702" rIns="91404" bIns="45702">
            <a:spAutoFit/>
          </a:bodyPr>
          <a:lstStyle/>
          <a:p>
            <a:pPr algn="ctr" defTabSz="914400">
              <a:defRPr/>
            </a:pPr>
            <a:r>
              <a:rPr lang="en-US" sz="6000" kern="0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  <a:rtl val="0"/>
              </a:rPr>
              <a:t>Now</a:t>
            </a:r>
            <a:endParaRPr lang="en-US" sz="6000" kern="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07C09-8A41-3B46-A636-3955072BBB4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35468" y="1928945"/>
            <a:ext cx="2930957" cy="1015626"/>
          </a:xfrm>
          <a:prstGeom prst="rect">
            <a:avLst/>
          </a:prstGeom>
          <a:noFill/>
        </p:spPr>
        <p:txBody>
          <a:bodyPr wrap="square" lIns="91404" tIns="45702" rIns="91404" bIns="45702">
            <a:spAutoFit/>
          </a:bodyPr>
          <a:lstStyle/>
          <a:p>
            <a:pPr algn="ctr" defTabSz="914400">
              <a:defRPr/>
            </a:pPr>
            <a:r>
              <a:rPr lang="en-US" sz="6000" kern="0" dirty="0" smtClean="0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  <a:rtl val="0"/>
              </a:rPr>
              <a:t>Then</a:t>
            </a:r>
            <a:endParaRPr lang="en-US" sz="6000" kern="0" dirty="0">
              <a:solidFill>
                <a:srgbClr val="008774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69" y="-5849"/>
            <a:ext cx="4483579" cy="51353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710" y="-23002"/>
            <a:ext cx="4665406" cy="515169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518" y="-24215"/>
            <a:ext cx="9158633" cy="520836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857349" y="120115"/>
            <a:ext cx="4237426" cy="4823104"/>
            <a:chOff x="5136783" y="360174"/>
            <a:chExt cx="3713281" cy="4280210"/>
          </a:xfrm>
        </p:grpSpPr>
        <p:grpSp>
          <p:nvGrpSpPr>
            <p:cNvPr id="19" name="Group 18"/>
            <p:cNvGrpSpPr/>
            <p:nvPr/>
          </p:nvGrpSpPr>
          <p:grpSpPr>
            <a:xfrm>
              <a:off x="5207978" y="1047764"/>
              <a:ext cx="3592620" cy="3592620"/>
              <a:chOff x="1993900" y="0"/>
              <a:chExt cx="5143500" cy="5143500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93900" y="0"/>
                <a:ext cx="5143500" cy="514350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 rotWithShape="1">
              <a:blip r:embed="rId7"/>
              <a:srcRect b="21386"/>
              <a:stretch/>
            </p:blipFill>
            <p:spPr>
              <a:xfrm>
                <a:off x="2187877" y="690385"/>
                <a:ext cx="4787354" cy="2621384"/>
              </a:xfrm>
              <a:prstGeom prst="rect">
                <a:avLst/>
              </a:prstGeom>
            </p:spPr>
          </p:pic>
        </p:grpSp>
        <p:sp>
          <p:nvSpPr>
            <p:cNvPr id="22" name="TextBox 21"/>
            <p:cNvSpPr txBox="1"/>
            <p:nvPr/>
          </p:nvSpPr>
          <p:spPr>
            <a:xfrm>
              <a:off x="5136783" y="360174"/>
              <a:ext cx="3713281" cy="1015626"/>
            </a:xfrm>
            <a:prstGeom prst="rect">
              <a:avLst/>
            </a:prstGeom>
            <a:noFill/>
          </p:spPr>
          <p:txBody>
            <a:bodyPr wrap="square" lIns="91404" tIns="45702" rIns="91404" bIns="45702">
              <a:spAutoFit/>
            </a:bodyPr>
            <a:lstStyle/>
            <a:p>
              <a:pPr algn="ctr" defTabSz="914400">
                <a:defRPr/>
              </a:pPr>
              <a:r>
                <a:rPr lang="en-US" sz="2000" kern="0" dirty="0" smtClean="0">
                  <a:solidFill>
                    <a:schemeClr val="accent1"/>
                  </a:solidFill>
                  <a:ea typeface="Arial"/>
                  <a:cs typeface="Arial"/>
                  <a:sym typeface="Arial"/>
                  <a:rtl val="0"/>
                </a:rPr>
                <a:t>An idea in the morning, is running in production by evening</a:t>
              </a:r>
              <a:endParaRPr lang="en-US" sz="2000" kern="0" dirty="0">
                <a:solidFill>
                  <a:schemeClr val="accent1"/>
                </a:solidFill>
                <a:ea typeface="Arial"/>
                <a:cs typeface="Arial"/>
                <a:sym typeface="Arial"/>
                <a:rtl val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6636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Chart 2300"/>
          <p:cNvGraphicFramePr/>
          <p:nvPr>
            <p:extLst>
              <p:ext uri="{D42A27DB-BD31-4B8C-83A1-F6EECF244321}">
                <p14:modId xmlns:p14="http://schemas.microsoft.com/office/powerpoint/2010/main" val="3585612351"/>
              </p:ext>
            </p:extLst>
          </p:nvPr>
        </p:nvGraphicFramePr>
        <p:xfrm>
          <a:off x="1576792" y="1457079"/>
          <a:ext cx="7134278" cy="3074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1" name="Shape 2301"/>
          <p:cNvSpPr/>
          <p:nvPr/>
        </p:nvSpPr>
        <p:spPr>
          <a:xfrm>
            <a:off x="3189888" y="4909543"/>
            <a:ext cx="2667397" cy="146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2400"/>
            </a:lvl1pPr>
          </a:lstStyle>
          <a:p>
            <a:pPr algn="ctr" defTabSz="309499">
              <a:defRPr sz="1800"/>
            </a:pPr>
            <a:r>
              <a:rPr sz="700" kern="0" dirty="0">
                <a:solidFill>
                  <a:srgbClr val="D9D9D9"/>
                </a:solidFill>
                <a:latin typeface="Arial"/>
                <a:ea typeface="Helvetica Light"/>
                <a:cs typeface="Arial"/>
                <a:sym typeface="Helvetica Light"/>
                <a:rtl val="0"/>
              </a:rPr>
              <a:t>Sources: “Electric Cloud LinkedIn Survey to software developers”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990975" y="1744101"/>
            <a:ext cx="1928466" cy="1522273"/>
            <a:chOff x="607174" y="1893682"/>
            <a:chExt cx="2408836" cy="1901463"/>
          </a:xfrm>
        </p:grpSpPr>
        <p:sp>
          <p:nvSpPr>
            <p:cNvPr id="33" name="TextBox 32"/>
            <p:cNvSpPr txBox="1"/>
            <p:nvPr/>
          </p:nvSpPr>
          <p:spPr>
            <a:xfrm>
              <a:off x="607174" y="2652410"/>
              <a:ext cx="2408836" cy="339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3" tIns="50793" rIns="50793" bIns="50793" numCol="1" spcCol="38093" rtlCol="0" anchor="ctr">
              <a:spAutoFit/>
            </a:bodyPr>
            <a:lstStyle/>
            <a:p>
              <a:pPr algn="r" defTabSz="825353" latinLnBrk="1" hangingPunct="0"/>
              <a:r>
                <a:rPr lang="en-US" sz="1100" kern="0" dirty="0">
                  <a:solidFill>
                    <a:srgbClr val="D9D9D9"/>
                  </a:solidFill>
                  <a:latin typeface="Arial"/>
                  <a:ea typeface="Helvetica Light"/>
                  <a:cs typeface="Arial"/>
                  <a:sym typeface="Helvetica Light"/>
                  <a:rtl val="0"/>
                </a:rPr>
                <a:t>Administrative tasks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07174" y="1893682"/>
              <a:ext cx="2408836" cy="339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3" tIns="50793" rIns="50793" bIns="50793" numCol="1" spcCol="38093" rtlCol="0" anchor="ctr">
              <a:spAutoFit/>
            </a:bodyPr>
            <a:lstStyle/>
            <a:p>
              <a:pPr algn="r" defTabSz="825353" latinLnBrk="1" hangingPunct="0"/>
              <a:r>
                <a:rPr lang="en-US" sz="1100" kern="0" dirty="0">
                  <a:solidFill>
                    <a:srgbClr val="D9D9D9"/>
                  </a:solidFill>
                  <a:latin typeface="Arial"/>
                  <a:ea typeface="Helvetica Light"/>
                  <a:cs typeface="Arial"/>
                  <a:sym typeface="Helvetica Light"/>
                  <a:rtl val="0"/>
                </a:rPr>
                <a:t>Design and Coding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07174" y="2264115"/>
              <a:ext cx="2408836" cy="339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3" tIns="50793" rIns="50793" bIns="50793" numCol="1" spcCol="38093" rtlCol="0" anchor="ctr">
              <a:spAutoFit/>
            </a:bodyPr>
            <a:lstStyle/>
            <a:p>
              <a:pPr algn="r" defTabSz="825353" latinLnBrk="1" hangingPunct="0"/>
              <a:r>
                <a:rPr lang="en-US" sz="1100" kern="0" dirty="0">
                  <a:solidFill>
                    <a:srgbClr val="D9D9D9"/>
                  </a:solidFill>
                  <a:latin typeface="Arial"/>
                  <a:ea typeface="Helvetica Light"/>
                  <a:cs typeface="Arial"/>
                  <a:sym typeface="Helvetica Light"/>
                  <a:rtl val="0"/>
                </a:rPr>
                <a:t>Brainstorming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07174" y="3455572"/>
              <a:ext cx="2408836" cy="339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3" tIns="50793" rIns="50793" bIns="50793" numCol="1" spcCol="38093" rtlCol="0" anchor="ctr">
              <a:spAutoFit/>
            </a:bodyPr>
            <a:lstStyle/>
            <a:p>
              <a:pPr algn="r" defTabSz="825353" latinLnBrk="1" hangingPunct="0"/>
              <a:r>
                <a:rPr lang="en-US" sz="1100" kern="0" dirty="0">
                  <a:solidFill>
                    <a:srgbClr val="D9D9D9"/>
                  </a:solidFill>
                  <a:latin typeface="Arial"/>
                  <a:ea typeface="Helvetica Light"/>
                  <a:cs typeface="Arial"/>
                  <a:sym typeface="Helvetica Light"/>
                  <a:rtl val="0"/>
                </a:rPr>
                <a:t>Waiting for Test/Build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07174" y="3043474"/>
              <a:ext cx="2408836" cy="3395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793" tIns="50793" rIns="50793" bIns="50793" numCol="1" spcCol="38093" rtlCol="0" anchor="ctr">
              <a:spAutoFit/>
            </a:bodyPr>
            <a:lstStyle/>
            <a:p>
              <a:pPr algn="r" defTabSz="825353" latinLnBrk="1" hangingPunct="0"/>
              <a:r>
                <a:rPr lang="en-US" sz="1100" kern="0" dirty="0">
                  <a:solidFill>
                    <a:srgbClr val="D9D9D9"/>
                  </a:solidFill>
                  <a:latin typeface="Arial"/>
                  <a:ea typeface="Helvetica Light"/>
                  <a:cs typeface="Arial"/>
                  <a:sym typeface="Helvetica Light"/>
                  <a:rtl val="0"/>
                </a:rPr>
                <a:t>Managing Environments </a:t>
              </a: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3475975" y="3722658"/>
            <a:ext cx="2910795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rPr>
              <a:t>Average Hours/Week</a:t>
            </a:r>
            <a:endParaRPr kumimoji="0" lang="en-US" sz="1200" b="1" i="0" u="none" strike="noStrike" cap="none" spc="0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FillTx/>
              <a:latin typeface="Arial"/>
              <a:ea typeface="+mn-ea"/>
              <a:cs typeface="Arial"/>
              <a:sym typeface="Helvetica Light"/>
            </a:endParaRPr>
          </a:p>
        </p:txBody>
      </p:sp>
      <p:sp>
        <p:nvSpPr>
          <p:cNvPr id="39" name="Title 38"/>
          <p:cNvSpPr>
            <a:spLocks noGrp="1"/>
          </p:cNvSpPr>
          <p:nvPr>
            <p:ph type="title"/>
          </p:nvPr>
        </p:nvSpPr>
        <p:spPr>
          <a:xfrm>
            <a:off x="113722" y="149918"/>
            <a:ext cx="6433128" cy="976107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Software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Developers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pend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too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Much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ime </a:t>
            </a:r>
            <a:r>
              <a:rPr lang="en-US" dirty="0">
                <a:solidFill>
                  <a:srgbClr val="00AE9E"/>
                </a:solidFill>
              </a:rPr>
              <a:t>NOT </a:t>
            </a:r>
            <a:r>
              <a:rPr lang="en-US" dirty="0" smtClean="0">
                <a:solidFill>
                  <a:srgbClr val="00AE9E"/>
                </a:solidFill>
              </a:rPr>
              <a:t>Writing </a:t>
            </a:r>
            <a:r>
              <a:rPr lang="en-US" dirty="0">
                <a:solidFill>
                  <a:srgbClr val="00AE9E"/>
                </a:solidFill>
              </a:rPr>
              <a:t>S</a:t>
            </a:r>
            <a:r>
              <a:rPr lang="en-US" dirty="0" smtClean="0">
                <a:solidFill>
                  <a:srgbClr val="00AE9E"/>
                </a:solidFill>
              </a:rPr>
              <a:t>oftware</a:t>
            </a:r>
            <a:endParaRPr lang="en-US" dirty="0">
              <a:solidFill>
                <a:srgbClr val="00AE9E"/>
              </a:solidFill>
              <a:latin typeface="Georgia"/>
              <a:cs typeface="Georgia"/>
            </a:endParaRPr>
          </a:p>
        </p:txBody>
      </p:sp>
      <p:sp>
        <p:nvSpPr>
          <p:cNvPr id="41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</p:spPr>
        <p:txBody>
          <a:bodyPr/>
          <a:lstStyle/>
          <a:p>
            <a:fld id="{ADA07C09-8A41-3B46-A636-3955072BBB4F}" type="slidenum">
              <a:rPr lang="en-US" smtClean="0"/>
              <a:t>6</a:t>
            </a:fld>
            <a:endParaRPr lang="en-US"/>
          </a:p>
        </p:txBody>
      </p:sp>
      <p:sp>
        <p:nvSpPr>
          <p:cNvPr id="13" name="Shape 2308"/>
          <p:cNvSpPr/>
          <p:nvPr/>
        </p:nvSpPr>
        <p:spPr>
          <a:xfrm>
            <a:off x="1248938" y="2310895"/>
            <a:ext cx="6160720" cy="1037628"/>
          </a:xfrm>
          <a:prstGeom prst="rect">
            <a:avLst/>
          </a:prstGeom>
          <a:ln w="38100">
            <a:solidFill>
              <a:schemeClr val="accent6">
                <a:alpha val="78000"/>
              </a:schemeClr>
            </a:solidFill>
            <a:prstDash val="sysDash"/>
            <a:miter lim="400000"/>
          </a:ln>
        </p:spPr>
        <p:txBody>
          <a:bodyPr lIns="0" tIns="0" rIns="0" bIns="0" anchor="ctr"/>
          <a:lstStyle/>
          <a:p>
            <a:pPr algn="ctr" defTabSz="309499">
              <a:defRPr sz="3200"/>
            </a:pPr>
            <a:endParaRPr sz="1200" kern="0" dirty="0">
              <a:solidFill>
                <a:sysClr val="windowText" lastClr="000000"/>
              </a:solidFill>
              <a:latin typeface="Helvetica Light"/>
              <a:ea typeface="Helvetica Light"/>
              <a:cs typeface="Helvetica Light"/>
              <a:sym typeface="Helvetica Light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92569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The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Developer </a:t>
            </a:r>
            <a:r>
              <a:rPr lang="en-US" dirty="0" smtClean="0">
                <a:solidFill>
                  <a:srgbClr val="00AE9E"/>
                </a:solidFill>
              </a:rPr>
              <a:t>DREAM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Haiku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85000"/>
                  </a:schemeClr>
                </a:solidFill>
              </a:rPr>
            </a:b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509217" y="2434192"/>
            <a:ext cx="4144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cs typeface="Arial"/>
              </a:rPr>
              <a:t> Run it in the Cloud for me,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269740" y="3240686"/>
            <a:ext cx="31223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85F"/>
                </a:solidFill>
                <a:cs typeface="Arial"/>
              </a:rPr>
              <a:t> I do not care how   </a:t>
            </a:r>
            <a:endParaRPr lang="en-US" sz="2400" dirty="0">
              <a:solidFill>
                <a:srgbClr val="FFC85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736682" y="1601293"/>
            <a:ext cx="38304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cs typeface="Arial"/>
              </a:rPr>
              <a:t>Here is my source code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cs typeface="Arial"/>
              </a:rPr>
              <a:t>,</a:t>
            </a:r>
            <a:endParaRPr lang="en-US" sz="2400" dirty="0">
              <a:solidFill>
                <a:schemeClr val="bg1">
                  <a:lumMod val="85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7065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The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IT Operator </a:t>
            </a:r>
            <a:r>
              <a:rPr lang="en-US" dirty="0" smtClean="0">
                <a:solidFill>
                  <a:srgbClr val="00AE9E"/>
                </a:solidFill>
              </a:rPr>
              <a:t>REALITY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85000"/>
                  </a:schemeClr>
                </a:solidFill>
              </a:rPr>
            </a:b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82938" y="2162416"/>
            <a:ext cx="41447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That's only 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Day One</a:t>
            </a:r>
            <a:endParaRPr lang="en-US" sz="2400" dirty="0">
              <a:solidFill>
                <a:schemeClr val="bg1">
                  <a:lumMod val="85000"/>
                </a:schemeClr>
              </a:solidFill>
              <a:cs typeface="Arial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094200" y="3062475"/>
            <a:ext cx="6446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85F"/>
                </a:solidFill>
                <a:cs typeface="Arial"/>
              </a:rPr>
              <a:t>You have to deploy again </a:t>
            </a:r>
            <a:r>
              <a:rPr lang="en-US" sz="2400" dirty="0" smtClean="0">
                <a:solidFill>
                  <a:srgbClr val="FFC85F"/>
                </a:solidFill>
                <a:cs typeface="Arial"/>
              </a:rPr>
              <a:t>and again and again</a:t>
            </a:r>
            <a:endParaRPr lang="en-US" sz="2400" dirty="0">
              <a:solidFill>
                <a:srgbClr val="FFC85F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470744" y="1276833"/>
            <a:ext cx="56631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D9D9D9"/>
                </a:solidFill>
              </a:rPr>
              <a:t>It's </a:t>
            </a:r>
            <a:r>
              <a:rPr lang="en-US" sz="2400" dirty="0">
                <a:solidFill>
                  <a:srgbClr val="D9D9D9"/>
                </a:solidFill>
              </a:rPr>
              <a:t>not enough just to deploy </a:t>
            </a:r>
            <a:r>
              <a:rPr lang="en-US" sz="2400" dirty="0" smtClean="0">
                <a:solidFill>
                  <a:srgbClr val="D9D9D9"/>
                </a:solidFill>
              </a:rPr>
              <a:t>something </a:t>
            </a:r>
            <a:endParaRPr lang="en-US" sz="2400" dirty="0">
              <a:solidFill>
                <a:srgbClr val="D9D9D9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6915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48247" y="4861463"/>
            <a:ext cx="373338" cy="273844"/>
          </a:xfrm>
        </p:spPr>
        <p:txBody>
          <a:bodyPr/>
          <a:lstStyle/>
          <a:p>
            <a:fld id="{ADA07C09-8A41-3B46-A636-3955072BBB4F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560521" y="1702682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6" name="Oval 5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44244" y="729102"/>
              <a:ext cx="363462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4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997459" y="1702682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9" name="Oval 8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44244" y="729102"/>
              <a:ext cx="363462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4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434397" y="1702682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12" name="Oval 11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44244" y="729102"/>
              <a:ext cx="363462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8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871335" y="1702682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15" name="Oval 14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44244" y="729102"/>
              <a:ext cx="363462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6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66977" y="1249482"/>
            <a:ext cx="7897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Request VMs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325519" y="1249482"/>
            <a:ext cx="10323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Request Network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706588" y="1249482"/>
            <a:ext cx="13357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Request </a:t>
            </a:r>
            <a:r>
              <a:rPr lang="en-US" sz="1200" b="1" dirty="0" smtClean="0">
                <a:solidFill>
                  <a:srgbClr val="D9D9D9"/>
                </a:solidFill>
                <a:latin typeface="Arial"/>
                <a:cs typeface="Arial"/>
              </a:rPr>
              <a:t>Software Install</a:t>
            </a:r>
            <a:endParaRPr lang="en-US" sz="1200" b="1" dirty="0">
              <a:solidFill>
                <a:srgbClr val="D9D9D9"/>
              </a:solidFill>
              <a:latin typeface="Arial"/>
              <a:cs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228329" y="1249482"/>
            <a:ext cx="10546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Request Database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306219" y="1249482"/>
            <a:ext cx="17957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Random Network Troubleshooting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23341" y="3850102"/>
            <a:ext cx="14520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Random Middleware/OS Troubleshooting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369969" y="3849467"/>
            <a:ext cx="10734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Develop </a:t>
            </a:r>
            <a:r>
              <a:rPr lang="en-US" sz="1200" b="1" dirty="0" smtClean="0">
                <a:solidFill>
                  <a:srgbClr val="D9D9D9"/>
                </a:solidFill>
                <a:latin typeface="Arial"/>
                <a:cs typeface="Arial"/>
              </a:rPr>
              <a:t>App</a:t>
            </a:r>
            <a:endParaRPr lang="en-US" sz="1200" b="1" dirty="0">
              <a:solidFill>
                <a:srgbClr val="D9D9D9"/>
              </a:solidFill>
              <a:latin typeface="Arial"/>
              <a:cs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619988" y="3849467"/>
            <a:ext cx="13529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User Acceptance Testing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103048" y="3849466"/>
            <a:ext cx="14011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QA/</a:t>
            </a:r>
            <a:r>
              <a:rPr lang="en-US" sz="1200" b="1" dirty="0" smtClean="0">
                <a:solidFill>
                  <a:srgbClr val="D9D9D9"/>
                </a:solidFill>
                <a:latin typeface="Arial"/>
                <a:cs typeface="Arial"/>
              </a:rPr>
              <a:t>Production</a:t>
            </a:r>
            <a:br>
              <a:rPr lang="en-US" sz="1200" b="1" dirty="0" smtClean="0">
                <a:solidFill>
                  <a:srgbClr val="D9D9D9"/>
                </a:solidFill>
                <a:latin typeface="Arial"/>
                <a:cs typeface="Arial"/>
              </a:rPr>
            </a:br>
            <a:r>
              <a:rPr lang="en-US" sz="1200" b="1" dirty="0" smtClean="0">
                <a:solidFill>
                  <a:srgbClr val="D9D9D9"/>
                </a:solidFill>
                <a:latin typeface="Arial"/>
                <a:cs typeface="Arial"/>
              </a:rPr>
              <a:t>Deploy Pipeline</a:t>
            </a:r>
            <a:endParaRPr lang="en-US" sz="1200" b="1" dirty="0">
              <a:solidFill>
                <a:srgbClr val="D9D9D9"/>
              </a:solidFill>
              <a:latin typeface="Arial"/>
              <a:cs typeface="Aria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610841" y="3843497"/>
            <a:ext cx="11992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D9D9D9"/>
                </a:solidFill>
                <a:latin typeface="Arial"/>
                <a:cs typeface="Arial"/>
              </a:rPr>
              <a:t>Scale Up/Down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674698" y="3195067"/>
            <a:ext cx="12878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5500" latinLnBrk="1" hangingPunct="0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  <a:sym typeface="Helvetica Light"/>
              </a:rPr>
              <a:t>Nearly </a:t>
            </a:r>
            <a:b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  <a:sym typeface="Helvetica Light"/>
              </a:rPr>
            </a:b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  <a:sym typeface="Helvetica Light"/>
              </a:rPr>
              <a:t>6 months </a:t>
            </a:r>
            <a:b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  <a:sym typeface="Helvetica Light"/>
              </a:rPr>
            </a:b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  <a:sym typeface="Helvetica Light"/>
              </a:rPr>
              <a:t>later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1123583" y="1702682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29" name="Oval 28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130617" y="729102"/>
              <a:ext cx="590717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14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123583" y="3213394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32" name="Oval 31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141890" y="729102"/>
              <a:ext cx="568171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11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560521" y="3213394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35" name="Oval 34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130617" y="729102"/>
              <a:ext cx="590717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40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986804" y="3213394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38" name="Oval 37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130617" y="729102"/>
              <a:ext cx="590717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14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434397" y="3213394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41" name="Oval 40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30617" y="729102"/>
              <a:ext cx="590717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60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871335" y="3213394"/>
            <a:ext cx="662621" cy="663615"/>
            <a:chOff x="1997667" y="627704"/>
            <a:chExt cx="879729" cy="881051"/>
          </a:xfrm>
          <a:solidFill>
            <a:schemeClr val="accent1"/>
          </a:solidFill>
        </p:grpSpPr>
        <p:sp>
          <p:nvSpPr>
            <p:cNvPr id="44" name="Oval 43"/>
            <p:cNvSpPr/>
            <p:nvPr/>
          </p:nvSpPr>
          <p:spPr>
            <a:xfrm>
              <a:off x="1997667" y="627704"/>
              <a:ext cx="879729" cy="88105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244244" y="729102"/>
              <a:ext cx="363462" cy="62655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/>
                  <a:ea typeface="+mn-ea"/>
                  <a:cs typeface="Arial"/>
                  <a:sym typeface="Helvetica Light"/>
                </a:rPr>
                <a:t>2</a:t>
              </a:r>
              <a:endPara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+mn-ea"/>
                <a:cs typeface="Arial"/>
                <a:sym typeface="Helvetica Light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123583" y="2034489"/>
            <a:ext cx="6410373" cy="1510713"/>
            <a:chOff x="962146" y="1843989"/>
            <a:chExt cx="6410373" cy="1510713"/>
          </a:xfrm>
        </p:grpSpPr>
        <p:cxnSp>
          <p:nvCxnSpPr>
            <p:cNvPr id="47" name="Straight Arrow Connector 46"/>
            <p:cNvCxnSpPr/>
            <p:nvPr/>
          </p:nvCxnSpPr>
          <p:spPr>
            <a:xfrm>
              <a:off x="1624767" y="1859178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Elbow Connector 47"/>
            <p:cNvCxnSpPr>
              <a:stCxn id="15" idx="6"/>
              <a:endCxn id="32" idx="2"/>
            </p:cNvCxnSpPr>
            <p:nvPr/>
          </p:nvCxnSpPr>
          <p:spPr>
            <a:xfrm flipH="1">
              <a:off x="962146" y="1843990"/>
              <a:ext cx="6410373" cy="1510712"/>
            </a:xfrm>
            <a:prstGeom prst="bentConnector5">
              <a:avLst>
                <a:gd name="adj1" fmla="val -3566"/>
                <a:gd name="adj2" fmla="val 50000"/>
                <a:gd name="adj3" fmla="val 103566"/>
              </a:avLst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3061705" y="1843989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4498643" y="1843989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5935581" y="1843989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1624767" y="3354701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3061705" y="3354701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4498643" y="3354701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5935581" y="3354701"/>
              <a:ext cx="774317" cy="0"/>
            </a:xfrm>
            <a:prstGeom prst="straightConnector1">
              <a:avLst/>
            </a:prstGeom>
            <a:noFill/>
            <a:ln w="25400" cap="flat">
              <a:solidFill>
                <a:schemeClr val="bg2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57" name="Rectangle 56"/>
          <p:cNvSpPr/>
          <p:nvPr/>
        </p:nvSpPr>
        <p:spPr>
          <a:xfrm>
            <a:off x="330495" y="1835480"/>
            <a:ext cx="8471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5500" latinLnBrk="1" hangingPunct="0"/>
            <a:r>
              <a:rPr lang="en-US" b="1" dirty="0" smtClean="0">
                <a:solidFill>
                  <a:srgbClr val="D9D9D9"/>
                </a:solidFill>
                <a:latin typeface="Arial"/>
                <a:cs typeface="Arial"/>
                <a:sym typeface="Helvetica Light"/>
              </a:rPr>
              <a:t>DAYS</a:t>
            </a:r>
          </a:p>
        </p:txBody>
      </p:sp>
      <p:sp>
        <p:nvSpPr>
          <p:cNvPr id="56" name="Rectangle 55"/>
          <p:cNvSpPr/>
          <p:nvPr/>
        </p:nvSpPr>
        <p:spPr>
          <a:xfrm>
            <a:off x="88078" y="160819"/>
            <a:ext cx="87069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bg1">
                    <a:lumMod val="85000"/>
                  </a:schemeClr>
                </a:solidFill>
                <a:ea typeface="+mj-ea"/>
                <a:cs typeface="Arial"/>
              </a:rPr>
              <a:t>IT Ops Spends </a:t>
            </a:r>
            <a:r>
              <a:rPr lang="en-US" sz="2800" b="1" dirty="0">
                <a:solidFill>
                  <a:schemeClr val="accent2"/>
                </a:solidFill>
                <a:ea typeface="+mj-ea"/>
                <a:cs typeface="Arial"/>
              </a:rPr>
              <a:t>T</a:t>
            </a:r>
            <a:r>
              <a:rPr lang="en-US" sz="2800" b="1" dirty="0" smtClean="0">
                <a:solidFill>
                  <a:schemeClr val="accent2"/>
                </a:solidFill>
                <a:ea typeface="+mj-ea"/>
                <a:cs typeface="Arial"/>
              </a:rPr>
              <a:t>ime </a:t>
            </a:r>
            <a:r>
              <a:rPr lang="en-US" sz="2800" b="1" dirty="0">
                <a:solidFill>
                  <a:schemeClr val="accent2"/>
                </a:solidFill>
                <a:ea typeface="+mj-ea"/>
                <a:cs typeface="Arial"/>
              </a:rPr>
              <a:t>B</a:t>
            </a:r>
            <a:r>
              <a:rPr lang="en-US" sz="2800" b="1" dirty="0" smtClean="0">
                <a:solidFill>
                  <a:schemeClr val="accent2"/>
                </a:solidFill>
                <a:ea typeface="+mj-ea"/>
                <a:cs typeface="Arial"/>
              </a:rPr>
              <a:t>uilding </a:t>
            </a:r>
            <a:r>
              <a:rPr lang="en-US" sz="2800" b="1" dirty="0">
                <a:solidFill>
                  <a:schemeClr val="accent2"/>
                </a:solidFill>
                <a:ea typeface="+mj-ea"/>
                <a:cs typeface="Arial"/>
              </a:rPr>
              <a:t>S</a:t>
            </a:r>
            <a:r>
              <a:rPr lang="en-US" sz="2800" b="1" dirty="0" smtClean="0">
                <a:solidFill>
                  <a:schemeClr val="accent2"/>
                </a:solidFill>
                <a:ea typeface="+mj-ea"/>
                <a:cs typeface="Arial"/>
              </a:rPr>
              <a:t>nowflakes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004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White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DCBD23"/>
    </a:accent3>
    <a:accent4>
      <a:srgbClr val="DE6A10"/>
    </a:accent4>
    <a:accent5>
      <a:srgbClr val="C82506"/>
    </a:accent5>
    <a:accent6>
      <a:srgbClr val="773F9B"/>
    </a:accent6>
    <a:hlink>
      <a:srgbClr val="0000FF"/>
    </a:hlink>
    <a:folHlink>
      <a:srgbClr val="FF00FF"/>
    </a:folHlink>
  </a:clrScheme>
  <a:fontScheme name="White">
    <a:majorFont>
      <a:latin typeface="Helvetica Light"/>
      <a:ea typeface="Helvetica Light"/>
      <a:cs typeface="Helvetica Light"/>
    </a:majorFont>
    <a:minorFont>
      <a:latin typeface="Helvetica Light"/>
      <a:ea typeface="Helvetica Light"/>
      <a:cs typeface="Helvetica Light"/>
    </a:minorFont>
  </a:fontScheme>
  <a:fmtScheme name="Whit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  <a:effectStyle>
        <a:effectLst>
          <a:outerShdw blurRad="50800" dist="12700" rotWithShape="0">
            <a:srgbClr val="000000">
              <a:alpha val="50000"/>
            </a:srgbClr>
          </a:outerShdw>
        </a:effectLst>
      </a:effectStyle>
      <a:effectStyle>
        <a:effectLst>
          <a:outerShdw blurRad="38100" dist="25400" dir="5400000" rotWithShape="0">
            <a:srgbClr val="000000">
              <a:alpha val="50000"/>
            </a:srgbClr>
          </a:outerShdw>
        </a:effectLst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28261</TotalTime>
  <Words>1286</Words>
  <Application>Microsoft Macintosh PowerPoint</Application>
  <PresentationFormat>On-screen Show (16:9)</PresentationFormat>
  <Paragraphs>277</Paragraphs>
  <Slides>23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Pivotal Main</vt:lpstr>
      <vt:lpstr>1_Pivotal Main</vt:lpstr>
      <vt:lpstr>PowerPoint Presentation</vt:lpstr>
      <vt:lpstr>PowerPoint Presentation</vt:lpstr>
      <vt:lpstr>PowerPoint Presentation</vt:lpstr>
      <vt:lpstr>Agenda</vt:lpstr>
      <vt:lpstr>PowerPoint Presentation</vt:lpstr>
      <vt:lpstr>Software Developers Spend too Much Time NOT Writing Software</vt:lpstr>
      <vt:lpstr>The Developer DREAM Haiku </vt:lpstr>
      <vt:lpstr>The IT Operator REALITY </vt:lpstr>
      <vt:lpstr>PowerPoint Presentation</vt:lpstr>
      <vt:lpstr>Software is changing INDUSTRIES</vt:lpstr>
      <vt:lpstr>The enterprise REVOLUTION</vt:lpstr>
      <vt:lpstr>The enterprise REVOLUTION</vt:lpstr>
      <vt:lpstr>Software is CHANGING</vt:lpstr>
      <vt:lpstr>PowerPoint Presentation</vt:lpstr>
      <vt:lpstr>It Takes a Platform</vt:lpstr>
      <vt:lpstr>Cloud Native Application Platforms</vt:lpstr>
      <vt:lpstr>PowerPoint Presentation</vt:lpstr>
      <vt:lpstr>What Just Happened</vt:lpstr>
      <vt:lpstr>Full Stack Ticket Elimination</vt:lpstr>
      <vt:lpstr>Pivotal Cloud Foundry at a Glance</vt:lpstr>
      <vt:lpstr>Pivotal Cloud Foundry</vt:lpstr>
      <vt:lpstr>CF Open source momentum</vt:lpstr>
      <vt:lpstr>Pivotal Cloud Foundry Commercialization Model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Edwin  Lee</dc:creator>
  <cp:lastModifiedBy>Paul Hopper</cp:lastModifiedBy>
  <cp:revision>1054</cp:revision>
  <cp:lastPrinted>2015-08-14T15:58:30Z</cp:lastPrinted>
  <dcterms:created xsi:type="dcterms:W3CDTF">2015-05-27T14:59:12Z</dcterms:created>
  <dcterms:modified xsi:type="dcterms:W3CDTF">2016-05-20T19:38:12Z</dcterms:modified>
</cp:coreProperties>
</file>